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19"/>
  </p:notesMasterIdLst>
  <p:sldIdLst>
    <p:sldId id="256" r:id="rId2"/>
    <p:sldId id="273" r:id="rId3"/>
    <p:sldId id="257" r:id="rId4"/>
    <p:sldId id="258" r:id="rId5"/>
    <p:sldId id="259" r:id="rId6"/>
    <p:sldId id="260" r:id="rId7"/>
    <p:sldId id="261" r:id="rId8"/>
    <p:sldId id="262" r:id="rId9"/>
    <p:sldId id="263" r:id="rId10"/>
    <p:sldId id="264" r:id="rId11"/>
    <p:sldId id="265" r:id="rId12"/>
    <p:sldId id="271" r:id="rId13"/>
    <p:sldId id="266" r:id="rId14"/>
    <p:sldId id="268" r:id="rId15"/>
    <p:sldId id="269" r:id="rId16"/>
    <p:sldId id="270"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snapToGrid="0">
      <p:cViewPr varScale="1">
        <p:scale>
          <a:sx n="99" d="100"/>
          <a:sy n="99" d="100"/>
        </p:scale>
        <p:origin x="-324" y="-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 val="12971960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7303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4767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7158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9930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1628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301708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961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113554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7303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136552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362837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64737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7431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1329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396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1176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97075" y="1095855"/>
            <a:ext cx="6400799" cy="11025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chemeClr val="lt1"/>
              </a:buClr>
              <a:buFont typeface="Arial"/>
              <a:buNone/>
              <a:defRPr/>
            </a:lvl2pPr>
            <a:lvl3pPr marL="0" marR="0" indent="0" algn="l" rtl="0">
              <a:spcBef>
                <a:spcPts val="0"/>
              </a:spcBef>
              <a:buClr>
                <a:schemeClr val="lt1"/>
              </a:buClr>
              <a:buFont typeface="Arial"/>
              <a:buNone/>
              <a:defRPr/>
            </a:lvl3pPr>
            <a:lvl4pPr marL="0" marR="0" indent="0" algn="l" rtl="0">
              <a:spcBef>
                <a:spcPts val="0"/>
              </a:spcBef>
              <a:buClr>
                <a:schemeClr val="lt1"/>
              </a:buClr>
              <a:buFont typeface="Arial"/>
              <a:buNone/>
              <a:defRPr/>
            </a:lvl4pPr>
            <a:lvl5pPr marL="0" marR="0" indent="0" algn="l" rtl="0">
              <a:spcBef>
                <a:spcPts val="0"/>
              </a:spcBef>
              <a:buClr>
                <a:schemeClr val="lt1"/>
              </a:buClr>
              <a:buFont typeface="Arial"/>
              <a:buNone/>
              <a:defRPr/>
            </a:lvl5pPr>
            <a:lvl6pPr marL="0" marR="0" indent="0" algn="l" rtl="0">
              <a:spcBef>
                <a:spcPts val="0"/>
              </a:spcBef>
              <a:buClr>
                <a:schemeClr val="lt1"/>
              </a:buClr>
              <a:buFont typeface="Arial"/>
              <a:buNone/>
              <a:defRPr/>
            </a:lvl6pPr>
            <a:lvl7pPr marL="0" marR="0" indent="0" algn="l" rtl="0">
              <a:spcBef>
                <a:spcPts val="0"/>
              </a:spcBef>
              <a:buClr>
                <a:schemeClr val="lt1"/>
              </a:buClr>
              <a:buFont typeface="Arial"/>
              <a:buNone/>
              <a:defRPr/>
            </a:lvl7pPr>
            <a:lvl8pPr marL="0" marR="0" indent="0" algn="l" rtl="0">
              <a:spcBef>
                <a:spcPts val="0"/>
              </a:spcBef>
              <a:buClr>
                <a:schemeClr val="lt1"/>
              </a:buClr>
              <a:buFont typeface="Arial"/>
              <a:buNone/>
              <a:defRPr/>
            </a:lvl8pPr>
            <a:lvl9pPr marL="0" marR="0" indent="0" algn="l" rtl="0">
              <a:spcBef>
                <a:spcPts val="0"/>
              </a:spcBef>
              <a:buClr>
                <a:schemeClr val="lt1"/>
              </a:buClr>
              <a:buFont typeface="Arial"/>
              <a:buNone/>
              <a:defRPr/>
            </a:lvl9pPr>
          </a:lstStyle>
          <a:p>
            <a:endParaRPr/>
          </a:p>
        </p:txBody>
      </p:sp>
      <p:sp>
        <p:nvSpPr>
          <p:cNvPr id="14" name="Shape 14"/>
          <p:cNvSpPr txBox="1">
            <a:spLocks noGrp="1"/>
          </p:cNvSpPr>
          <p:nvPr>
            <p:ph type="subTitle" idx="1"/>
          </p:nvPr>
        </p:nvSpPr>
        <p:spPr>
          <a:xfrm>
            <a:off x="1997075" y="2251801"/>
            <a:ext cx="6400799" cy="871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FFFFFF"/>
              </a:buClr>
              <a:buFont typeface="Arial"/>
              <a:buNone/>
              <a:defRPr/>
            </a:lvl1pPr>
            <a:lvl2pPr marL="0" marR="0" indent="0" algn="l" rtl="0">
              <a:lnSpc>
                <a:spcPct val="100000"/>
              </a:lnSpc>
              <a:spcBef>
                <a:spcPts val="0"/>
              </a:spcBef>
              <a:spcAft>
                <a:spcPts val="0"/>
              </a:spcAft>
              <a:buClr>
                <a:srgbClr val="FFFFFF"/>
              </a:buClr>
              <a:buFont typeface="Arial"/>
              <a:buNone/>
              <a:defRPr/>
            </a:lvl2pPr>
            <a:lvl3pPr marL="0" marR="0" indent="0" algn="l" rtl="0">
              <a:lnSpc>
                <a:spcPct val="100000"/>
              </a:lnSpc>
              <a:spcBef>
                <a:spcPts val="0"/>
              </a:spcBef>
              <a:spcAft>
                <a:spcPts val="0"/>
              </a:spcAft>
              <a:buClr>
                <a:srgbClr val="FFFFFF"/>
              </a:buClr>
              <a:buFont typeface="Arial"/>
              <a:buNone/>
              <a:defRPr/>
            </a:lvl3pPr>
            <a:lvl4pPr marL="0" marR="0" indent="0" algn="l" rtl="0">
              <a:lnSpc>
                <a:spcPct val="100000"/>
              </a:lnSpc>
              <a:spcBef>
                <a:spcPts val="0"/>
              </a:spcBef>
              <a:spcAft>
                <a:spcPts val="0"/>
              </a:spcAft>
              <a:buClr>
                <a:srgbClr val="FFFFFF"/>
              </a:buClr>
              <a:buFont typeface="Arial"/>
              <a:buNone/>
              <a:defRPr/>
            </a:lvl4pPr>
            <a:lvl5pPr marL="0" marR="0" indent="0" algn="l" rtl="0">
              <a:lnSpc>
                <a:spcPct val="100000"/>
              </a:lnSpc>
              <a:spcBef>
                <a:spcPts val="0"/>
              </a:spcBef>
              <a:spcAft>
                <a:spcPts val="0"/>
              </a:spcAft>
              <a:buClr>
                <a:srgbClr val="FFFFFF"/>
              </a:buClr>
              <a:buFont typeface="Arial"/>
              <a:buNone/>
              <a:defRPr/>
            </a:lvl5pPr>
            <a:lvl6pPr marL="0" marR="0" indent="0" algn="l" rtl="0">
              <a:lnSpc>
                <a:spcPct val="100000"/>
              </a:lnSpc>
              <a:spcBef>
                <a:spcPts val="0"/>
              </a:spcBef>
              <a:spcAft>
                <a:spcPts val="0"/>
              </a:spcAft>
              <a:buClr>
                <a:srgbClr val="FFFFFF"/>
              </a:buClr>
              <a:buFont typeface="Arial"/>
              <a:buNone/>
              <a:defRPr/>
            </a:lvl6pPr>
            <a:lvl7pPr marL="0" marR="0" indent="0" algn="l" rtl="0">
              <a:lnSpc>
                <a:spcPct val="100000"/>
              </a:lnSpc>
              <a:spcBef>
                <a:spcPts val="0"/>
              </a:spcBef>
              <a:spcAft>
                <a:spcPts val="0"/>
              </a:spcAft>
              <a:buClr>
                <a:srgbClr val="FFFFFF"/>
              </a:buClr>
              <a:buFont typeface="Arial"/>
              <a:buNone/>
              <a:defRPr/>
            </a:lvl7pPr>
            <a:lvl8pPr marL="0" marR="0" indent="0" algn="l" rtl="0">
              <a:lnSpc>
                <a:spcPct val="100000"/>
              </a:lnSpc>
              <a:spcBef>
                <a:spcPts val="0"/>
              </a:spcBef>
              <a:spcAft>
                <a:spcPts val="0"/>
              </a:spcAft>
              <a:buClr>
                <a:srgbClr val="FFFFFF"/>
              </a:buClr>
              <a:buFont typeface="Arial"/>
              <a:buNone/>
              <a:defRPr/>
            </a:lvl8pPr>
            <a:lvl9pPr marL="0" marR="0" indent="0" algn="l" rtl="0">
              <a:lnSpc>
                <a:spcPct val="100000"/>
              </a:lnSpc>
              <a:spcBef>
                <a:spcPts val="0"/>
              </a:spcBef>
              <a:spcAft>
                <a:spcPts val="0"/>
              </a:spcAft>
              <a:buClr>
                <a:srgbClr val="FFFFFF"/>
              </a:buClr>
              <a:buFont typeface="Arial"/>
              <a:buNone/>
              <a:defRPr/>
            </a:lvl9pPr>
          </a:lstStyle>
          <a:p>
            <a:endParaRPr/>
          </a:p>
        </p:txBody>
      </p:sp>
      <p:sp>
        <p:nvSpPr>
          <p:cNvPr id="15" name="Shape 15"/>
          <p:cNvSpPr/>
          <p:nvPr/>
        </p:nvSpPr>
        <p:spPr>
          <a:xfrm>
            <a:off x="0" y="0"/>
            <a:ext cx="3135298" cy="5143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 name="Shape 16"/>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7" name="Shape 17"/>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 name="Shape 18"/>
          <p:cNvSpPr/>
          <p:nvPr/>
        </p:nvSpPr>
        <p:spPr>
          <a:xfrm>
            <a:off x="3175" y="1307305"/>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 name="Shape 19"/>
          <p:cNvSpPr/>
          <p:nvPr/>
        </p:nvSpPr>
        <p:spPr>
          <a:xfrm>
            <a:off x="152400" y="1307305"/>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0" name="Shape 20"/>
          <p:cNvSpPr/>
          <p:nvPr/>
        </p:nvSpPr>
        <p:spPr>
          <a:xfrm>
            <a:off x="152400" y="3226592"/>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1" name="Shape 21"/>
          <p:cNvSpPr/>
          <p:nvPr/>
        </p:nvSpPr>
        <p:spPr>
          <a:xfrm>
            <a:off x="152400" y="2614611"/>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2" name="Shape 22"/>
          <p:cNvSpPr/>
          <p:nvPr/>
        </p:nvSpPr>
        <p:spPr>
          <a:xfrm>
            <a:off x="984250" y="2614611"/>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3" name="Shape 23"/>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4" name="Shape 24"/>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5" name="Shape 25"/>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6" name="Shape 26"/>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7" name="Shape 27"/>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8" name="Shape 28"/>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9" name="Shape 29"/>
          <p:cNvSpPr/>
          <p:nvPr/>
        </p:nvSpPr>
        <p:spPr>
          <a:xfrm>
            <a:off x="984250" y="3226592"/>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0" name="Shape 3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1" name="Shape 31"/>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2" name="Shape 32"/>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3" name="Shape 33"/>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4" name="Shape 34"/>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5" name="Shape 35"/>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6" name="Shape 36"/>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7" name="Shape 37"/>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8" name="Shape 38"/>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9" name="Shape 39"/>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0" name="Shape 40"/>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1" name="Shape 41"/>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6" name="Shape 46"/>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7" name="Shape 47"/>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8" name="Shape 48"/>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457200" y="1200150"/>
            <a:ext cx="4038598"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2"/>
          </p:nvPr>
        </p:nvSpPr>
        <p:spPr>
          <a:xfrm>
            <a:off x="4648200" y="1200150"/>
            <a:ext cx="4038598"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54" name="Shape 5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55" name="Shape 5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56" name="Shape 5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0" name="Shape 6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1" name="Shape 61"/>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2" name="Shape 62"/>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3" name="Shape 6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4" name="Shape 6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5" name="Shape 6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6" name="Shape 6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1574800" y="3320653"/>
            <a:ext cx="5486399" cy="513300"/>
          </a:xfrm>
          <a:prstGeom prst="rect">
            <a:avLst/>
          </a:prstGeom>
          <a:noFill/>
          <a:ln>
            <a:noFill/>
          </a:ln>
        </p:spPr>
        <p:txBody>
          <a:bodyPr lIns="91425" tIns="91425" rIns="91425" bIns="91425" anchor="t" anchorCtr="0"/>
          <a:lstStyle>
            <a:lvl1pPr algn="ctr"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0" name="Shape 7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1" name="Shape 71"/>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2" name="Shape 72"/>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3" name="Shape 7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4" name="Shape 7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5" name="Shape 7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6" name="Shape 7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chemeClr val="lt1"/>
              </a:buClr>
              <a:buFont typeface="Arial"/>
              <a:buNone/>
              <a:defRPr/>
            </a:lvl2pPr>
            <a:lvl3pPr marL="0" marR="0" indent="0" algn="l" rtl="0">
              <a:spcBef>
                <a:spcPts val="0"/>
              </a:spcBef>
              <a:buClr>
                <a:schemeClr val="lt1"/>
              </a:buClr>
              <a:buFont typeface="Arial"/>
              <a:buNone/>
              <a:defRPr/>
            </a:lvl3pPr>
            <a:lvl4pPr marL="0" marR="0" indent="0" algn="l" rtl="0">
              <a:spcBef>
                <a:spcPts val="0"/>
              </a:spcBef>
              <a:buClr>
                <a:schemeClr val="lt1"/>
              </a:buClr>
              <a:buFont typeface="Arial"/>
              <a:buNone/>
              <a:defRPr/>
            </a:lvl4pPr>
            <a:lvl5pPr marL="0" marR="0" indent="0" algn="l" rtl="0">
              <a:spcBef>
                <a:spcPts val="0"/>
              </a:spcBef>
              <a:buClr>
                <a:schemeClr val="lt1"/>
              </a:buClr>
              <a:buFont typeface="Arial"/>
              <a:buNone/>
              <a:defRPr/>
            </a:lvl5pPr>
            <a:lvl6pPr marL="0" marR="0" indent="0" algn="l" rtl="0">
              <a:spcBef>
                <a:spcPts val="0"/>
              </a:spcBef>
              <a:buClr>
                <a:schemeClr val="lt1"/>
              </a:buClr>
              <a:buFont typeface="Arial"/>
              <a:buNone/>
              <a:defRPr/>
            </a:lvl6pPr>
            <a:lvl7pPr marL="0" marR="0" indent="0" algn="l" rtl="0">
              <a:spcBef>
                <a:spcPts val="0"/>
              </a:spcBef>
              <a:buClr>
                <a:schemeClr val="lt1"/>
              </a:buClr>
              <a:buFont typeface="Arial"/>
              <a:buNone/>
              <a:defRPr/>
            </a:lvl7pPr>
            <a:lvl8pPr marL="0" marR="0" indent="0" algn="l" rtl="0">
              <a:spcBef>
                <a:spcPts val="0"/>
              </a:spcBef>
              <a:buClr>
                <a:schemeClr val="lt1"/>
              </a:buClr>
              <a:buFont typeface="Arial"/>
              <a:buNone/>
              <a:defRPr/>
            </a:lvl8pPr>
            <a:lvl9pPr marL="0" marR="0" indent="0" algn="l" rtl="0">
              <a:spcBef>
                <a:spcPts val="0"/>
              </a:spcBef>
              <a:buClr>
                <a:schemeClr val="lt1"/>
              </a:buClr>
              <a:buFont typeface="Arial"/>
              <a:buNone/>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560"/>
              </a:spcBef>
              <a:spcAft>
                <a:spcPts val="0"/>
              </a:spcAft>
              <a:buClr>
                <a:schemeClr val="lt1"/>
              </a:buClr>
              <a:buFont typeface="Arial"/>
              <a:buNone/>
              <a:defRPr/>
            </a:lvl2pPr>
            <a:lvl3pPr marL="0" marR="0" indent="0" algn="l" rtl="0">
              <a:lnSpc>
                <a:spcPct val="100000"/>
              </a:lnSpc>
              <a:spcBef>
                <a:spcPts val="480"/>
              </a:spcBef>
              <a:spcAft>
                <a:spcPts val="0"/>
              </a:spcAft>
              <a:buClr>
                <a:schemeClr val="lt1"/>
              </a:buClr>
              <a:buFont typeface="Arial"/>
              <a:buNone/>
              <a:defRPr/>
            </a:lvl3pPr>
            <a:lvl4pPr marL="0" marR="0" indent="0" algn="l" rtl="0">
              <a:lnSpc>
                <a:spcPct val="100000"/>
              </a:lnSpc>
              <a:spcBef>
                <a:spcPts val="400"/>
              </a:spcBef>
              <a:spcAft>
                <a:spcPts val="0"/>
              </a:spcAft>
              <a:buClr>
                <a:schemeClr val="lt1"/>
              </a:buClr>
              <a:buFont typeface="Arial"/>
              <a:buNone/>
              <a:defRPr/>
            </a:lvl4pPr>
            <a:lvl5pPr marL="0" marR="0" indent="0" algn="l" rtl="0">
              <a:lnSpc>
                <a:spcPct val="100000"/>
              </a:lnSpc>
              <a:spcBef>
                <a:spcPts val="400"/>
              </a:spcBef>
              <a:spcAft>
                <a:spcPts val="0"/>
              </a:spcAft>
              <a:buClr>
                <a:schemeClr val="lt1"/>
              </a:buClr>
              <a:buFont typeface="Arial"/>
              <a:buNone/>
              <a:defRPr/>
            </a:lvl5pPr>
            <a:lvl6pPr marL="0" marR="0" indent="0" algn="l" rtl="0">
              <a:lnSpc>
                <a:spcPct val="100000"/>
              </a:lnSpc>
              <a:spcBef>
                <a:spcPts val="400"/>
              </a:spcBef>
              <a:spcAft>
                <a:spcPts val="0"/>
              </a:spcAft>
              <a:buClr>
                <a:schemeClr val="lt1"/>
              </a:buClr>
              <a:buFont typeface="Arial"/>
              <a:buNone/>
              <a:defRPr/>
            </a:lvl6pPr>
            <a:lvl7pPr marL="0" marR="0" indent="0" algn="l" rtl="0">
              <a:lnSpc>
                <a:spcPct val="100000"/>
              </a:lnSpc>
              <a:spcBef>
                <a:spcPts val="400"/>
              </a:spcBef>
              <a:spcAft>
                <a:spcPts val="0"/>
              </a:spcAft>
              <a:buClr>
                <a:schemeClr val="lt1"/>
              </a:buClr>
              <a:buFont typeface="Arial"/>
              <a:buNone/>
              <a:defRPr/>
            </a:lvl7pPr>
            <a:lvl8pPr marL="0" marR="0" indent="0" algn="l" rtl="0">
              <a:lnSpc>
                <a:spcPct val="100000"/>
              </a:lnSpc>
              <a:spcBef>
                <a:spcPts val="400"/>
              </a:spcBef>
              <a:spcAft>
                <a:spcPts val="0"/>
              </a:spcAft>
              <a:buClr>
                <a:schemeClr val="lt1"/>
              </a:buClr>
              <a:buFont typeface="Arial"/>
              <a:buNone/>
              <a:defRPr/>
            </a:lvl8pPr>
            <a:lvl9pPr marL="0" marR="0" indent="0" algn="l" rtl="0">
              <a:lnSpc>
                <a:spcPct val="100000"/>
              </a:lnSpc>
              <a:spcBef>
                <a:spcPts val="400"/>
              </a:spcBef>
              <a:spcAft>
                <a:spcPts val="0"/>
              </a:spcAft>
              <a:buClr>
                <a:schemeClr val="lt1"/>
              </a:buClr>
              <a:buFont typeface="Arial"/>
              <a:buNone/>
              <a:defRPr/>
            </a:lvl9pPr>
          </a:lstStyle>
          <a:p>
            <a:endParaRPr/>
          </a:p>
        </p:txBody>
      </p:sp>
      <p:sp>
        <p:nvSpPr>
          <p:cNvPr id="7" name="Shape 7"/>
          <p:cNvSpPr/>
          <p:nvPr/>
        </p:nvSpPr>
        <p:spPr>
          <a:xfrm>
            <a:off x="0" y="0"/>
            <a:ext cx="3135298" cy="5143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8" name="Shape 8"/>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9" name="Shape 9"/>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0" name="Shape 1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1" name="Shape 1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7"/>
        <p:cNvGrpSpPr/>
        <p:nvPr/>
      </p:nvGrpSpPr>
      <p:grpSpPr>
        <a:xfrm>
          <a:off x="0" y="0"/>
          <a:ext cx="0" cy="0"/>
          <a:chOff x="0" y="0"/>
          <a:chExt cx="0" cy="0"/>
        </a:xfrm>
      </p:grpSpPr>
      <p:sp>
        <p:nvSpPr>
          <p:cNvPr id="11" name="10 Rectángulo"/>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3"/>
          <p:cNvSpPr>
            <a:spLocks noChangeArrowheads="1"/>
          </p:cNvSpPr>
          <p:nvPr/>
        </p:nvSpPr>
        <p:spPr bwMode="auto">
          <a:xfrm>
            <a:off x="0" y="1008698"/>
            <a:ext cx="9144000" cy="646112"/>
          </a:xfrm>
          <a:prstGeom prst="rect">
            <a:avLst/>
          </a:prstGeom>
          <a:noFill/>
          <a:ln w="9525">
            <a:noFill/>
            <a:miter lim="800000"/>
            <a:headEnd/>
            <a:tailEnd/>
          </a:ln>
        </p:spPr>
        <p:txBody>
          <a:bodyPr anchor="ctr">
            <a:spAutoFit/>
          </a:bodyPr>
          <a:lstStyle/>
          <a:p>
            <a:pPr algn="ctr"/>
            <a:r>
              <a:rPr lang="es-ES" altLang="es-CO" b="1" dirty="0">
                <a:latin typeface="Arial" charset="0"/>
                <a:cs typeface="Arial" charset="0"/>
              </a:rPr>
              <a:t>GUÍA DIDÁCTICA PARA LA ENSEÑANZA DE LA NANOTECNOLOGÍA </a:t>
            </a:r>
          </a:p>
          <a:p>
            <a:pPr algn="ctr"/>
            <a:r>
              <a:rPr lang="es-ES" altLang="es-CO" b="1" dirty="0">
                <a:latin typeface="Arial" charset="0"/>
                <a:cs typeface="Arial" charset="0"/>
              </a:rPr>
              <a:t>EN EDUCACIÓN SECUNDARIA ( GDEN)</a:t>
            </a:r>
            <a:endParaRPr lang="es-ES" altLang="es-CO" dirty="0">
              <a:latin typeface="Arial" charset="0"/>
              <a:cs typeface="Arial" charset="0"/>
            </a:endParaRPr>
          </a:p>
        </p:txBody>
      </p:sp>
      <p:sp>
        <p:nvSpPr>
          <p:cNvPr id="7" name="Rectangle 3"/>
          <p:cNvSpPr>
            <a:spLocks noChangeArrowheads="1"/>
          </p:cNvSpPr>
          <p:nvPr/>
        </p:nvSpPr>
        <p:spPr bwMode="auto">
          <a:xfrm>
            <a:off x="260451" y="1819512"/>
            <a:ext cx="8642350" cy="3170099"/>
          </a:xfrm>
          <a:prstGeom prst="rect">
            <a:avLst/>
          </a:prstGeom>
          <a:noFill/>
          <a:ln w="9525">
            <a:noFill/>
            <a:miter lim="800000"/>
            <a:headEnd/>
            <a:tailEnd/>
          </a:ln>
        </p:spPr>
        <p:txBody>
          <a:bodyPr anchor="ctr">
            <a:spAutoFit/>
          </a:bodyPr>
          <a:lstStyle/>
          <a:p>
            <a:pPr algn="ctr"/>
            <a:r>
              <a:rPr lang="es-ES" altLang="es-CO" sz="2000" b="1" dirty="0">
                <a:latin typeface="Arial" charset="0"/>
                <a:cs typeface="Arial" charset="0"/>
              </a:rPr>
              <a:t>MATERIAL COMPLEMENTARIO</a:t>
            </a:r>
          </a:p>
          <a:p>
            <a:pPr algn="ctr"/>
            <a:endParaRPr lang="es-ES" altLang="es-CO" sz="2000" b="1" dirty="0">
              <a:latin typeface="Arial" charset="0"/>
              <a:cs typeface="Arial" charset="0"/>
            </a:endParaRPr>
          </a:p>
          <a:p>
            <a:pPr algn="ctr"/>
            <a:r>
              <a:rPr lang="es-ES" altLang="es-CO" sz="2000" b="1" dirty="0">
                <a:latin typeface="Arial" charset="0"/>
                <a:cs typeface="Arial" charset="0"/>
              </a:rPr>
              <a:t>FICHA  DIDÁCTICA </a:t>
            </a:r>
            <a:r>
              <a:rPr lang="es-ES" altLang="es-CO" sz="2000" b="1" dirty="0" smtClean="0">
                <a:latin typeface="Arial" charset="0"/>
                <a:cs typeface="Arial" charset="0"/>
              </a:rPr>
              <a:t>II.6</a:t>
            </a:r>
          </a:p>
          <a:p>
            <a:pPr algn="ctr"/>
            <a:endParaRPr lang="es-ES" altLang="es-CO" sz="2000" b="1" dirty="0">
              <a:latin typeface="Arial" charset="0"/>
              <a:cs typeface="Arial" charset="0"/>
            </a:endParaRPr>
          </a:p>
          <a:p>
            <a:pPr algn="ctr"/>
            <a:r>
              <a:rPr lang="es-ES" altLang="es-ES" sz="2000" b="1" dirty="0" smtClean="0">
                <a:latin typeface="Arial" charset="0"/>
                <a:cs typeface="Arial" charset="0"/>
              </a:rPr>
              <a:t>“</a:t>
            </a:r>
            <a:r>
              <a:rPr lang="es-ES" sz="2000" b="1" dirty="0" smtClean="0"/>
              <a:t>MICROTÚBULOS: NANOESTRUCTURAS </a:t>
            </a:r>
            <a:r>
              <a:rPr lang="es-ES" sz="2000" b="1" dirty="0" smtClean="0"/>
              <a:t>MULTIFUNCIONALES</a:t>
            </a:r>
            <a:r>
              <a:rPr lang="es-ES" altLang="es-ES" sz="2000" b="1" dirty="0" smtClean="0">
                <a:latin typeface="Arial" charset="0"/>
                <a:cs typeface="Arial" charset="0"/>
              </a:rPr>
              <a:t>”</a:t>
            </a:r>
            <a:endParaRPr lang="es-ES" altLang="es-CO" sz="2000" b="1" dirty="0">
              <a:latin typeface="Arial" charset="0"/>
              <a:cs typeface="Arial" charset="0"/>
            </a:endParaRPr>
          </a:p>
          <a:p>
            <a:pPr algn="ctr"/>
            <a:endParaRPr lang="es-ES" altLang="es-CO" sz="2000" b="1" dirty="0">
              <a:latin typeface="Arial" charset="0"/>
              <a:cs typeface="Arial" charset="0"/>
            </a:endParaRPr>
          </a:p>
          <a:p>
            <a:pPr algn="ctr"/>
            <a:r>
              <a:rPr lang="es-ES" altLang="es-CO" sz="2000" dirty="0" smtClean="0">
                <a:latin typeface="Arial" charset="0"/>
                <a:cs typeface="Arial" charset="0"/>
              </a:rPr>
              <a:t>S. </a:t>
            </a:r>
            <a:r>
              <a:rPr lang="es-ES" altLang="es-CO" sz="2000" dirty="0" smtClean="0">
                <a:latin typeface="Arial" charset="0"/>
                <a:cs typeface="Arial" charset="0"/>
              </a:rPr>
              <a:t>Barbosa-Cornelio, </a:t>
            </a:r>
            <a:r>
              <a:rPr lang="es-ES" altLang="es-CO" sz="2000" dirty="0" smtClean="0">
                <a:latin typeface="Arial" charset="0"/>
                <a:cs typeface="Arial" charset="0"/>
              </a:rPr>
              <a:t>C. </a:t>
            </a:r>
            <a:r>
              <a:rPr lang="es-ES" altLang="es-CO" sz="2000" dirty="0" smtClean="0">
                <a:latin typeface="Arial" charset="0"/>
                <a:cs typeface="Arial" charset="0"/>
              </a:rPr>
              <a:t>Martínez </a:t>
            </a:r>
            <a:r>
              <a:rPr lang="es-ES" altLang="es-CO" sz="2000" dirty="0" smtClean="0">
                <a:latin typeface="Arial" charset="0"/>
                <a:cs typeface="Arial" charset="0"/>
              </a:rPr>
              <a:t>y J. Giraldo </a:t>
            </a:r>
            <a:r>
              <a:rPr lang="es-ES" altLang="es-CO" sz="2000" dirty="0" smtClean="0">
                <a:latin typeface="Arial" charset="0"/>
                <a:cs typeface="Arial" charset="0"/>
              </a:rPr>
              <a:t>Gallo</a:t>
            </a:r>
            <a:endParaRPr lang="es-ES" altLang="es-CO" sz="2000" dirty="0" smtClean="0">
              <a:latin typeface="Arial" charset="0"/>
              <a:cs typeface="Arial" charset="0"/>
            </a:endParaRPr>
          </a:p>
          <a:p>
            <a:pPr algn="ctr"/>
            <a:endParaRPr lang="es-ES" altLang="es-CO" sz="2000" dirty="0" smtClean="0">
              <a:latin typeface="Arial" charset="0"/>
              <a:cs typeface="Arial" charset="0"/>
            </a:endParaRPr>
          </a:p>
          <a:p>
            <a:pPr algn="ctr"/>
            <a:r>
              <a:rPr lang="es-ES" altLang="es-CO" sz="2000" dirty="0" err="1" smtClean="0">
                <a:latin typeface="Arial" charset="0"/>
                <a:cs typeface="Arial" charset="0"/>
              </a:rPr>
              <a:t>TecnoParque</a:t>
            </a:r>
            <a:r>
              <a:rPr lang="es-ES" altLang="es-CO" sz="2000" dirty="0" smtClean="0">
                <a:latin typeface="Arial" charset="0"/>
                <a:cs typeface="Arial" charset="0"/>
              </a:rPr>
              <a:t> SENA, Corporación </a:t>
            </a:r>
            <a:r>
              <a:rPr lang="es-ES" altLang="es-CO" sz="2000" dirty="0" err="1" smtClean="0">
                <a:latin typeface="Arial" charset="0"/>
                <a:cs typeface="Arial" charset="0"/>
              </a:rPr>
              <a:t>Buinaima</a:t>
            </a:r>
            <a:r>
              <a:rPr lang="es-ES" altLang="es-CO" sz="2000" dirty="0" smtClean="0">
                <a:latin typeface="Arial" charset="0"/>
                <a:cs typeface="Arial" charset="0"/>
              </a:rPr>
              <a:t>, Universidad </a:t>
            </a:r>
            <a:r>
              <a:rPr lang="es-ES" altLang="es-CO" sz="2000" dirty="0" smtClean="0">
                <a:latin typeface="Arial" charset="0"/>
                <a:cs typeface="Arial" charset="0"/>
              </a:rPr>
              <a:t>Nacional de </a:t>
            </a:r>
            <a:r>
              <a:rPr lang="es-ES" altLang="es-CO" sz="2000" dirty="0" smtClean="0">
                <a:latin typeface="Arial" charset="0"/>
                <a:cs typeface="Arial" charset="0"/>
              </a:rPr>
              <a:t>Colombia</a:t>
            </a:r>
            <a:endParaRPr lang="es-ES" altLang="es-CO" sz="2000" b="1" dirty="0">
              <a:latin typeface="Arial" charset="0"/>
              <a:cs typeface="Arial" charset="0"/>
            </a:endParaRPr>
          </a:p>
        </p:txBody>
      </p:sp>
      <p:pic>
        <p:nvPicPr>
          <p:cNvPr id="8" name="Imagen 6" descr="Logo CYTED (Tamaño 25%)"/>
          <p:cNvPicPr>
            <a:picLocks noChangeAspect="1" noChangeArrowheads="1"/>
          </p:cNvPicPr>
          <p:nvPr/>
        </p:nvPicPr>
        <p:blipFill>
          <a:blip r:embed="rId3"/>
          <a:srcRect/>
          <a:stretch>
            <a:fillRect/>
          </a:stretch>
        </p:blipFill>
        <p:spPr bwMode="auto">
          <a:xfrm>
            <a:off x="164197" y="125597"/>
            <a:ext cx="1117600" cy="962025"/>
          </a:xfrm>
          <a:prstGeom prst="rect">
            <a:avLst/>
          </a:prstGeom>
          <a:noFill/>
          <a:ln w="9525">
            <a:noFill/>
            <a:miter lim="800000"/>
            <a:headEnd/>
            <a:tailEnd/>
          </a:ln>
        </p:spPr>
      </p:pic>
      <p:pic>
        <p:nvPicPr>
          <p:cNvPr id="9" name="Imagen 1"/>
          <p:cNvPicPr>
            <a:picLocks noChangeAspect="1" noChangeArrowheads="1"/>
          </p:cNvPicPr>
          <p:nvPr/>
        </p:nvPicPr>
        <p:blipFill>
          <a:blip r:embed="rId4"/>
          <a:srcRect/>
          <a:stretch>
            <a:fillRect/>
          </a:stretch>
        </p:blipFill>
        <p:spPr bwMode="auto">
          <a:xfrm>
            <a:off x="6949439" y="131078"/>
            <a:ext cx="2050181" cy="685281"/>
          </a:xfrm>
          <a:prstGeom prst="rect">
            <a:avLst/>
          </a:prstGeom>
          <a:noFill/>
          <a:ln w="9525">
            <a:noFill/>
            <a:miter lim="800000"/>
            <a:headEnd/>
            <a:tailEnd/>
          </a:ln>
        </p:spPr>
      </p:pic>
      <p:sp>
        <p:nvSpPr>
          <p:cNvPr id="10" name="Text Box 4"/>
          <p:cNvSpPr txBox="1">
            <a:spLocks noChangeArrowheads="1"/>
          </p:cNvSpPr>
          <p:nvPr/>
        </p:nvSpPr>
        <p:spPr bwMode="auto">
          <a:xfrm>
            <a:off x="6851650" y="842963"/>
            <a:ext cx="2171700" cy="361950"/>
          </a:xfrm>
          <a:prstGeom prst="rect">
            <a:avLst/>
          </a:prstGeom>
          <a:noFill/>
          <a:ln w="9525">
            <a:noFill/>
            <a:miter lim="800000"/>
            <a:headEnd/>
            <a:tailEnd/>
          </a:ln>
        </p:spPr>
        <p:txBody>
          <a:bodyPr lIns="0" tIns="0" rIns="0" bIns="0"/>
          <a:lstStyle/>
          <a:p>
            <a:pPr algn="r">
              <a:spcAft>
                <a:spcPts val="1000"/>
              </a:spcAft>
            </a:pPr>
            <a:r>
              <a:rPr lang="es-ES" altLang="es-CO" sz="800">
                <a:solidFill>
                  <a:srgbClr val="000000"/>
                </a:solidFill>
                <a:latin typeface="Gill Sans MT" pitchFamily="34" charset="0"/>
              </a:rPr>
              <a:t>RED "JOSÉ ROBERTO LEITE" DE DIVULGACIÓN Y FORMACIÓN EN NANOTECNOLOGÍA</a:t>
            </a:r>
            <a:endParaRPr lang="es-ES" altLang="es-CO"/>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111050" y="81500"/>
            <a:ext cx="7755299" cy="514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s" sz="3000" b="1"/>
              <a:t>LOS MICROTÚBULOS Y EL CEREBRO</a:t>
            </a:r>
          </a:p>
        </p:txBody>
      </p:sp>
      <p:sp>
        <p:nvSpPr>
          <p:cNvPr id="152" name="Shape 152"/>
          <p:cNvSpPr txBox="1"/>
          <p:nvPr/>
        </p:nvSpPr>
        <p:spPr>
          <a:xfrm>
            <a:off x="229725" y="1537325"/>
            <a:ext cx="3726900" cy="1735799"/>
          </a:xfrm>
          <a:prstGeom prst="rect">
            <a:avLst/>
          </a:prstGeom>
          <a:noFill/>
          <a:ln>
            <a:noFill/>
          </a:ln>
        </p:spPr>
        <p:txBody>
          <a:bodyPr lIns="91425" tIns="91425" rIns="91425" bIns="91425" anchor="ctr" anchorCtr="0">
            <a:noAutofit/>
          </a:bodyPr>
          <a:lstStyle/>
          <a:p>
            <a:pPr algn="just" rtl="0">
              <a:spcBef>
                <a:spcPts val="0"/>
              </a:spcBef>
              <a:buNone/>
            </a:pPr>
            <a:r>
              <a:rPr lang="es" sz="2000" b="1"/>
              <a:t>Si no se le mira simplemente</a:t>
            </a:r>
            <a:r>
              <a:rPr lang="es" sz="2000"/>
              <a:t> como un órgano, considerado en su integridad, el cerebro humano puede verse como un complejo sistema. </a:t>
            </a:r>
          </a:p>
          <a:p>
            <a:pPr algn="just" rtl="0">
              <a:spcBef>
                <a:spcPts val="0"/>
              </a:spcBef>
              <a:buNone/>
            </a:pPr>
            <a:endParaRPr sz="2200"/>
          </a:p>
          <a:p>
            <a:pPr lvl="0" algn="just" rtl="0">
              <a:spcBef>
                <a:spcPts val="0"/>
              </a:spcBef>
              <a:buNone/>
            </a:pPr>
            <a:endParaRPr/>
          </a:p>
        </p:txBody>
      </p:sp>
      <p:pic>
        <p:nvPicPr>
          <p:cNvPr id="153" name="Shape 153"/>
          <p:cNvPicPr preferRelativeResize="0"/>
          <p:nvPr/>
        </p:nvPicPr>
        <p:blipFill>
          <a:blip r:embed="rId3">
            <a:alphaModFix/>
          </a:blip>
          <a:stretch>
            <a:fillRect/>
          </a:stretch>
        </p:blipFill>
        <p:spPr>
          <a:xfrm>
            <a:off x="4295775" y="781162"/>
            <a:ext cx="4241550" cy="2645975"/>
          </a:xfrm>
          <a:prstGeom prst="rect">
            <a:avLst/>
          </a:prstGeom>
          <a:noFill/>
          <a:ln>
            <a:noFill/>
          </a:ln>
        </p:spPr>
      </p:pic>
      <p:sp>
        <p:nvSpPr>
          <p:cNvPr id="154" name="Shape 154"/>
          <p:cNvSpPr txBox="1"/>
          <p:nvPr/>
        </p:nvSpPr>
        <p:spPr>
          <a:xfrm>
            <a:off x="517400" y="3612300"/>
            <a:ext cx="8034600" cy="1366500"/>
          </a:xfrm>
          <a:prstGeom prst="rect">
            <a:avLst/>
          </a:prstGeom>
          <a:noFill/>
          <a:ln>
            <a:noFill/>
          </a:ln>
        </p:spPr>
        <p:txBody>
          <a:bodyPr lIns="91425" tIns="91425" rIns="91425" bIns="91425" anchor="ctr" anchorCtr="0">
            <a:noAutofit/>
          </a:bodyPr>
          <a:lstStyle/>
          <a:p>
            <a:pPr lvl="0" algn="just" rtl="0">
              <a:spcBef>
                <a:spcPts val="0"/>
              </a:spcBef>
              <a:buNone/>
            </a:pPr>
            <a:r>
              <a:rPr lang="es" sz="2200">
                <a:solidFill>
                  <a:schemeClr val="dk1"/>
                </a:solidFill>
              </a:rPr>
              <a:t>Aunque conocemos prácticamente todos sus ingredientes, no sabemos muy bien el papel de todas y cada una de sus partes y mucho menos el funcionamiento de esas partes en su integridad.</a:t>
            </a:r>
            <a:r>
              <a:rPr lang="es" sz="2400">
                <a:solidFill>
                  <a:schemeClr val="dk1"/>
                </a:solidFill>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319100" y="2087000"/>
            <a:ext cx="4185600" cy="1936500"/>
          </a:xfrm>
          <a:prstGeom prst="rect">
            <a:avLst/>
          </a:prstGeom>
          <a:noFill/>
          <a:ln>
            <a:noFill/>
          </a:ln>
        </p:spPr>
        <p:txBody>
          <a:bodyPr lIns="91425" tIns="91425" rIns="91425" bIns="91425" anchor="ctr" anchorCtr="0">
            <a:noAutofit/>
          </a:bodyPr>
          <a:lstStyle/>
          <a:p>
            <a:pPr lvl="0" algn="just" rtl="0">
              <a:spcBef>
                <a:spcPts val="0"/>
              </a:spcBef>
              <a:buNone/>
            </a:pPr>
            <a:r>
              <a:rPr lang="es" sz="2000"/>
              <a:t>Recientemente se ha abierto un nuevo campo </a:t>
            </a:r>
            <a:r>
              <a:rPr lang="es" sz="2000" b="1"/>
              <a:t>NANO-BIO</a:t>
            </a:r>
            <a:r>
              <a:rPr lang="es" sz="2000"/>
              <a:t> relacionado pero diferente:</a:t>
            </a:r>
          </a:p>
          <a:p>
            <a:pPr lvl="0" rtl="0">
              <a:spcBef>
                <a:spcPts val="0"/>
              </a:spcBef>
              <a:buNone/>
            </a:pPr>
            <a:endParaRPr sz="2000"/>
          </a:p>
          <a:p>
            <a:pPr lvl="0" algn="ctr" rtl="0">
              <a:spcBef>
                <a:spcPts val="0"/>
              </a:spcBef>
              <a:buNone/>
            </a:pPr>
            <a:r>
              <a:rPr lang="es" sz="2000" b="1">
                <a:solidFill>
                  <a:srgbClr val="0B5394"/>
                </a:solidFill>
              </a:rPr>
              <a:t>“LA NANONEUROCIENCIA”</a:t>
            </a:r>
          </a:p>
          <a:p>
            <a:pPr lvl="0" rtl="0">
              <a:spcBef>
                <a:spcPts val="0"/>
              </a:spcBef>
              <a:buNone/>
            </a:pPr>
            <a:endParaRPr sz="2200"/>
          </a:p>
          <a:p>
            <a:pPr lvl="0" rtl="0">
              <a:spcBef>
                <a:spcPts val="0"/>
              </a:spcBef>
              <a:buNone/>
            </a:pPr>
            <a:endParaRPr sz="2200"/>
          </a:p>
        </p:txBody>
      </p:sp>
      <p:sp>
        <p:nvSpPr>
          <p:cNvPr id="160" name="Shape 160"/>
          <p:cNvSpPr txBox="1"/>
          <p:nvPr/>
        </p:nvSpPr>
        <p:spPr>
          <a:xfrm>
            <a:off x="319100" y="504300"/>
            <a:ext cx="4007400" cy="1403999"/>
          </a:xfrm>
          <a:prstGeom prst="rect">
            <a:avLst/>
          </a:prstGeom>
          <a:noFill/>
          <a:ln>
            <a:noFill/>
          </a:ln>
        </p:spPr>
        <p:txBody>
          <a:bodyPr lIns="91425" tIns="91425" rIns="91425" bIns="91425" anchor="ctr" anchorCtr="0">
            <a:noAutofit/>
          </a:bodyPr>
          <a:lstStyle/>
          <a:p>
            <a:pPr lvl="0" algn="just" rtl="0">
              <a:spcBef>
                <a:spcPts val="0"/>
              </a:spcBef>
              <a:buNone/>
            </a:pPr>
            <a:r>
              <a:rPr lang="es" sz="2000">
                <a:solidFill>
                  <a:schemeClr val="dk1"/>
                </a:solidFill>
              </a:rPr>
              <a:t>Una neurona es una célula especializada en la recepción y conducción de impulsos electroquímicos.</a:t>
            </a:r>
          </a:p>
        </p:txBody>
      </p:sp>
      <p:pic>
        <p:nvPicPr>
          <p:cNvPr id="161" name="Shape 161"/>
          <p:cNvPicPr preferRelativeResize="0"/>
          <p:nvPr/>
        </p:nvPicPr>
        <p:blipFill>
          <a:blip r:embed="rId3">
            <a:alphaModFix/>
          </a:blip>
          <a:stretch>
            <a:fillRect/>
          </a:stretch>
        </p:blipFill>
        <p:spPr>
          <a:xfrm>
            <a:off x="4620375" y="275675"/>
            <a:ext cx="4007400" cy="3102106"/>
          </a:xfrm>
          <a:prstGeom prst="rect">
            <a:avLst/>
          </a:prstGeom>
          <a:noFill/>
          <a:ln w="9525" cap="flat">
            <a:solidFill>
              <a:srgbClr val="000000"/>
            </a:solidFill>
            <a:prstDash val="solid"/>
            <a:round/>
            <a:headEnd type="none" w="med" len="med"/>
            <a:tailEnd type="none" w="med" len="med"/>
          </a:ln>
        </p:spPr>
      </p:pic>
      <p:sp>
        <p:nvSpPr>
          <p:cNvPr id="162" name="Shape 162"/>
          <p:cNvSpPr txBox="1"/>
          <p:nvPr/>
        </p:nvSpPr>
        <p:spPr>
          <a:xfrm>
            <a:off x="638150" y="3824425"/>
            <a:ext cx="7874700" cy="853199"/>
          </a:xfrm>
          <a:prstGeom prst="rect">
            <a:avLst/>
          </a:prstGeom>
          <a:noFill/>
          <a:ln>
            <a:noFill/>
          </a:ln>
        </p:spPr>
        <p:txBody>
          <a:bodyPr lIns="91425" tIns="91425" rIns="91425" bIns="91425" anchor="ctr" anchorCtr="0">
            <a:noAutofit/>
          </a:bodyPr>
          <a:lstStyle/>
          <a:p>
            <a:pPr lvl="0" algn="just" rtl="0">
              <a:spcBef>
                <a:spcPts val="0"/>
              </a:spcBef>
              <a:buNone/>
            </a:pPr>
            <a:r>
              <a:rPr lang="es" sz="2000">
                <a:solidFill>
                  <a:schemeClr val="dk1"/>
                </a:solidFill>
              </a:rPr>
              <a:t>que podría definirse como la aplicación de la nanotecnología a investigaciones que tienen que ver con esos componentes diminutos del cerebro.</a:t>
            </a:r>
          </a:p>
        </p:txBody>
      </p:sp>
      <p:sp>
        <p:nvSpPr>
          <p:cNvPr id="163" name="Shape 163"/>
          <p:cNvSpPr txBox="1"/>
          <p:nvPr/>
        </p:nvSpPr>
        <p:spPr>
          <a:xfrm>
            <a:off x="4620375" y="3392150"/>
            <a:ext cx="4185600" cy="265500"/>
          </a:xfrm>
          <a:prstGeom prst="rect">
            <a:avLst/>
          </a:prstGeom>
          <a:noFill/>
          <a:ln>
            <a:noFill/>
          </a:ln>
        </p:spPr>
        <p:txBody>
          <a:bodyPr lIns="91425" tIns="91425" rIns="91425" bIns="91425" anchor="ctr" anchorCtr="0">
            <a:noAutofit/>
          </a:bodyPr>
          <a:lstStyle/>
          <a:p>
            <a:pPr lvl="0" algn="ctr" rtl="0">
              <a:spcBef>
                <a:spcPts val="0"/>
              </a:spcBef>
              <a:buNone/>
            </a:pPr>
            <a:r>
              <a:rPr lang="es" sz="800"/>
              <a:t>http://www.med.ufro.cl/Recursos/neuroanatomia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67849" y="247551"/>
            <a:ext cx="7211738" cy="656924"/>
          </a:xfrm>
          <a:prstGeom prst="rect">
            <a:avLst/>
          </a:prstGeom>
          <a:solidFill>
            <a:schemeClr val="lt1"/>
          </a:solid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s" sz="1800" b="1" i="0" u="none" strike="noStrike" cap="none" baseline="0" dirty="0">
                <a:latin typeface="Arial"/>
                <a:ea typeface="Arial"/>
                <a:cs typeface="Arial"/>
                <a:sym typeface="Arial"/>
              </a:rPr>
              <a:t>El cerebro humano tiene cerca de 100 mil millones de neuronas.</a:t>
            </a:r>
          </a:p>
        </p:txBody>
      </p:sp>
      <p:sp>
        <p:nvSpPr>
          <p:cNvPr id="179" name="Shape 179"/>
          <p:cNvSpPr txBox="1"/>
          <p:nvPr/>
        </p:nvSpPr>
        <p:spPr>
          <a:xfrm>
            <a:off x="621200" y="862375"/>
            <a:ext cx="3995099" cy="923399"/>
          </a:xfrm>
          <a:prstGeom prst="rect">
            <a:avLst/>
          </a:prstGeom>
          <a:solidFill>
            <a:schemeClr val="lt1"/>
          </a:solidFill>
          <a:ln>
            <a:noFill/>
          </a:ln>
        </p:spPr>
        <p:txBody>
          <a:bodyPr lIns="91425" tIns="45700" rIns="91425" bIns="45700" anchor="t" anchorCtr="0">
            <a:noAutofit/>
          </a:bodyPr>
          <a:lstStyle/>
          <a:p>
            <a:pPr marL="0" marR="0" lvl="0" indent="0" rtl="0">
              <a:lnSpc>
                <a:spcPct val="100000"/>
              </a:lnSpc>
              <a:spcBef>
                <a:spcPts val="0"/>
              </a:spcBef>
              <a:spcAft>
                <a:spcPts val="0"/>
              </a:spcAft>
              <a:buClr>
                <a:srgbClr val="C8A800"/>
              </a:buClr>
              <a:buSzPct val="25000"/>
              <a:buFont typeface="Arial"/>
              <a:buNone/>
            </a:pPr>
            <a:r>
              <a:rPr lang="es" sz="1800" i="0" u="none" strike="noStrike" cap="none" baseline="0">
                <a:latin typeface="Arial"/>
                <a:ea typeface="Arial"/>
                <a:cs typeface="Arial"/>
                <a:sym typeface="Arial"/>
              </a:rPr>
              <a:t>Al igual que en todas las células, pero a un nivel más avanzado de complejidad, en las neuronas hay nano-componentes.</a:t>
            </a:r>
          </a:p>
          <a:p>
            <a:pPr lvl="0" rtl="0">
              <a:spcBef>
                <a:spcPts val="0"/>
              </a:spcBef>
              <a:buClr>
                <a:schemeClr val="lt1"/>
              </a:buClr>
              <a:buFont typeface="Arial"/>
              <a:buNone/>
            </a:pPr>
            <a:endParaRPr sz="1800">
              <a:solidFill>
                <a:schemeClr val="dk1"/>
              </a:solidFill>
            </a:endParaRPr>
          </a:p>
          <a:p>
            <a:pPr lvl="0" rtl="0">
              <a:spcBef>
                <a:spcPts val="0"/>
              </a:spcBef>
              <a:buClr>
                <a:schemeClr val="lt1"/>
              </a:buClr>
              <a:buSzPct val="25000"/>
              <a:buFont typeface="Arial"/>
              <a:buNone/>
            </a:pPr>
            <a:r>
              <a:rPr lang="es" sz="1800">
                <a:solidFill>
                  <a:schemeClr val="dk1"/>
                </a:solidFill>
              </a:rPr>
              <a:t>Entre esos componentes nanométricos, comunes a todas las células, incluidas por supuesto las </a:t>
            </a:r>
            <a:r>
              <a:rPr lang="es" sz="1800" b="1" i="1">
                <a:solidFill>
                  <a:schemeClr val="dk1"/>
                </a:solidFill>
              </a:rPr>
              <a:t>neuronas</a:t>
            </a:r>
            <a:r>
              <a:rPr lang="es" sz="1800">
                <a:solidFill>
                  <a:schemeClr val="dk1"/>
                </a:solidFill>
              </a:rPr>
              <a:t>, se encuentran los </a:t>
            </a:r>
            <a:r>
              <a:rPr lang="es" sz="1800" b="1">
                <a:solidFill>
                  <a:srgbClr val="9900FF"/>
                </a:solidFill>
              </a:rPr>
              <a:t>MICROTÚBULOS</a:t>
            </a:r>
            <a:r>
              <a:rPr lang="es" sz="1800">
                <a:solidFill>
                  <a:schemeClr val="dk1"/>
                </a:solidFill>
              </a:rPr>
              <a:t> que son de  gran interés. </a:t>
            </a:r>
          </a:p>
        </p:txBody>
      </p:sp>
      <p:pic>
        <p:nvPicPr>
          <p:cNvPr id="180" name="Shape 180"/>
          <p:cNvPicPr preferRelativeResize="0"/>
          <p:nvPr/>
        </p:nvPicPr>
        <p:blipFill>
          <a:blip r:embed="rId3">
            <a:alphaModFix/>
          </a:blip>
          <a:stretch>
            <a:fillRect/>
          </a:stretch>
        </p:blipFill>
        <p:spPr>
          <a:xfrm>
            <a:off x="4779475" y="1133000"/>
            <a:ext cx="3593200" cy="3593200"/>
          </a:xfrm>
          <a:prstGeom prst="rect">
            <a:avLst/>
          </a:prstGeom>
          <a:noFill/>
          <a:ln>
            <a:noFill/>
          </a:ln>
        </p:spPr>
      </p:pic>
      <p:sp>
        <p:nvSpPr>
          <p:cNvPr id="181" name="Shape 181"/>
          <p:cNvSpPr txBox="1"/>
          <p:nvPr/>
        </p:nvSpPr>
        <p:spPr>
          <a:xfrm>
            <a:off x="1779475" y="3931425"/>
            <a:ext cx="3000000" cy="1023300"/>
          </a:xfrm>
          <a:prstGeom prst="rect">
            <a:avLst/>
          </a:prstGeom>
          <a:noFill/>
          <a:ln>
            <a:noFill/>
          </a:ln>
        </p:spPr>
        <p:txBody>
          <a:bodyPr lIns="91425" tIns="91425" rIns="91425" bIns="91425" anchor="ctr" anchorCtr="0">
            <a:noAutofit/>
          </a:bodyPr>
          <a:lstStyle/>
          <a:p>
            <a:pPr algn="r" rtl="0">
              <a:spcBef>
                <a:spcPts val="0"/>
              </a:spcBef>
              <a:buNone/>
            </a:pPr>
            <a:r>
              <a:rPr lang="es" sz="900" b="1"/>
              <a:t>Los microtúbulos re-ensamblados a partir de cerebro de una vaca. </a:t>
            </a:r>
          </a:p>
          <a:p>
            <a:pPr algn="r" rtl="0">
              <a:spcBef>
                <a:spcPts val="0"/>
              </a:spcBef>
              <a:buNone/>
            </a:pPr>
            <a:r>
              <a:rPr lang="es" sz="900" i="1"/>
              <a:t>Imaged by Shannon Modla in association with the laboratory of Prof. Tatiana Polenova. </a:t>
            </a:r>
          </a:p>
          <a:p>
            <a:pPr lvl="0" algn="r" rtl="0">
              <a:spcBef>
                <a:spcPts val="0"/>
              </a:spcBef>
              <a:buNone/>
            </a:pPr>
            <a:r>
              <a:rPr lang="es" sz="600"/>
              <a:t>http://www.udel.edu/researchmagazine/issue/vol4_no1/magnify_this.htm</a:t>
            </a:r>
            <a:r>
              <a:rPr lang="es" sz="900"/>
              <a:t>l </a:t>
            </a:r>
          </a:p>
        </p:txBody>
      </p:sp>
    </p:spTree>
    <p:extLst>
      <p:ext uri="{BB962C8B-B14F-4D97-AF65-F5344CB8AC3E}">
        <p14:creationId xmlns:p14="http://schemas.microsoft.com/office/powerpoint/2010/main" xmlns="" val="198112648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97875" y="469725"/>
            <a:ext cx="74517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s" sz="2400" b="1" i="0" u="none" strike="noStrike" cap="none" baseline="0">
                <a:solidFill>
                  <a:srgbClr val="000000"/>
                </a:solidFill>
                <a:latin typeface="Arial"/>
                <a:ea typeface="Arial"/>
                <a:cs typeface="Arial"/>
                <a:sym typeface="Arial"/>
              </a:rPr>
              <a:t>¿Qué papel desempeñan los microtúbulos en el cerebro?</a:t>
            </a:r>
          </a:p>
        </p:txBody>
      </p:sp>
      <p:sp>
        <p:nvSpPr>
          <p:cNvPr id="169" name="Shape 169"/>
          <p:cNvSpPr txBox="1">
            <a:spLocks noGrp="1"/>
          </p:cNvSpPr>
          <p:nvPr>
            <p:ph type="body" idx="1"/>
          </p:nvPr>
        </p:nvSpPr>
        <p:spPr>
          <a:xfrm>
            <a:off x="350175" y="1249425"/>
            <a:ext cx="7883399" cy="98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s" sz="1800" b="0" i="0" u="none" strike="noStrike" cap="none" baseline="0">
                <a:solidFill>
                  <a:srgbClr val="000000"/>
                </a:solidFill>
                <a:latin typeface="Arial"/>
                <a:ea typeface="Arial"/>
                <a:cs typeface="Arial"/>
                <a:sym typeface="Arial"/>
              </a:rPr>
              <a:t>Hasta hace poco se creía que los microtúbulos desempeñaban solo un papel estructural en el citoesqueleto de las células nerviosas, dado que estas no están sometidas a la mitosis (reproducción celular). </a:t>
            </a:r>
          </a:p>
        </p:txBody>
      </p:sp>
      <p:sp>
        <p:nvSpPr>
          <p:cNvPr id="170" name="Shape 170"/>
          <p:cNvSpPr txBox="1"/>
          <p:nvPr/>
        </p:nvSpPr>
        <p:spPr>
          <a:xfrm>
            <a:off x="588550" y="2226625"/>
            <a:ext cx="4220400" cy="3000000"/>
          </a:xfrm>
          <a:prstGeom prst="rect">
            <a:avLst/>
          </a:prstGeom>
          <a:noFill/>
          <a:ln>
            <a:noFill/>
          </a:ln>
        </p:spPr>
        <p:txBody>
          <a:bodyPr lIns="91425" tIns="91425" rIns="91425" bIns="91425" anchor="ctr" anchorCtr="0">
            <a:noAutofit/>
          </a:bodyPr>
          <a:lstStyle/>
          <a:p>
            <a:pPr lvl="0" rtl="0">
              <a:spcBef>
                <a:spcPts val="0"/>
              </a:spcBef>
              <a:buNone/>
            </a:pPr>
            <a:r>
              <a:rPr lang="es" sz="1800">
                <a:solidFill>
                  <a:schemeClr val="dk1"/>
                </a:solidFill>
              </a:rPr>
              <a:t>Ahora se considera que su rol en las funciones cognitivas debe ser más relevante. </a:t>
            </a:r>
          </a:p>
          <a:p>
            <a:pPr lvl="0" rtl="0">
              <a:spcBef>
                <a:spcPts val="0"/>
              </a:spcBef>
              <a:buNone/>
            </a:pPr>
            <a:endParaRPr sz="1800">
              <a:solidFill>
                <a:schemeClr val="dk1"/>
              </a:solidFill>
            </a:endParaRPr>
          </a:p>
          <a:p>
            <a:pPr lvl="0" rtl="0">
              <a:spcBef>
                <a:spcPts val="0"/>
              </a:spcBef>
              <a:buNone/>
            </a:pPr>
            <a:r>
              <a:rPr lang="es" sz="1800">
                <a:solidFill>
                  <a:schemeClr val="dk1"/>
                </a:solidFill>
              </a:rPr>
              <a:t>Algunos autores, particularmente Penrose y Hammeroff, consideran que juegan un papel central para la conciencia.</a:t>
            </a:r>
          </a:p>
        </p:txBody>
      </p:sp>
      <p:grpSp>
        <p:nvGrpSpPr>
          <p:cNvPr id="171" name="Shape 171"/>
          <p:cNvGrpSpPr/>
          <p:nvPr/>
        </p:nvGrpSpPr>
        <p:grpSpPr>
          <a:xfrm>
            <a:off x="5068450" y="2426500"/>
            <a:ext cx="3172750" cy="2696324"/>
            <a:chOff x="5068450" y="2426500"/>
            <a:chExt cx="3172750" cy="2696324"/>
          </a:xfrm>
        </p:grpSpPr>
        <p:pic>
          <p:nvPicPr>
            <p:cNvPr id="172" name="Shape 172"/>
            <p:cNvPicPr preferRelativeResize="0"/>
            <p:nvPr/>
          </p:nvPicPr>
          <p:blipFill>
            <a:blip r:embed="rId3">
              <a:alphaModFix/>
            </a:blip>
            <a:stretch>
              <a:fillRect/>
            </a:stretch>
          </p:blipFill>
          <p:spPr>
            <a:xfrm>
              <a:off x="5068450" y="2426500"/>
              <a:ext cx="3165124" cy="2370324"/>
            </a:xfrm>
            <a:prstGeom prst="rect">
              <a:avLst/>
            </a:prstGeom>
            <a:noFill/>
            <a:ln>
              <a:noFill/>
            </a:ln>
          </p:spPr>
        </p:pic>
        <p:sp>
          <p:nvSpPr>
            <p:cNvPr id="173" name="Shape 173"/>
            <p:cNvSpPr txBox="1"/>
            <p:nvPr/>
          </p:nvSpPr>
          <p:spPr>
            <a:xfrm>
              <a:off x="5241200" y="4735225"/>
              <a:ext cx="3000000" cy="387599"/>
            </a:xfrm>
            <a:prstGeom prst="rect">
              <a:avLst/>
            </a:prstGeom>
            <a:noFill/>
            <a:ln>
              <a:noFill/>
            </a:ln>
          </p:spPr>
          <p:txBody>
            <a:bodyPr lIns="91425" tIns="91425" rIns="91425" bIns="91425" anchor="ctr" anchorCtr="0">
              <a:noAutofit/>
            </a:bodyPr>
            <a:lstStyle/>
            <a:p>
              <a:pPr lvl="0" algn="r" rtl="0">
                <a:spcBef>
                  <a:spcPts val="0"/>
                </a:spcBef>
                <a:buNone/>
              </a:pPr>
              <a:r>
                <a:rPr lang="es" sz="600"/>
                <a:t>http://www.nobelprize.org/educational/medicine/nerve_signaling/overview/</a:t>
              </a:r>
            </a:p>
          </p:txBody>
        </p: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34174" y="399750"/>
            <a:ext cx="6856199" cy="2777400"/>
          </a:xfrm>
          <a:prstGeom prst="rect">
            <a:avLst/>
          </a:prstGeom>
          <a:noFill/>
          <a:ln>
            <a:noFill/>
          </a:ln>
        </p:spPr>
        <p:txBody>
          <a:bodyPr lIns="91425" tIns="91425" rIns="91425" bIns="91425"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a:latin typeface="Arial"/>
                <a:ea typeface="Arial"/>
                <a:cs typeface="Arial"/>
                <a:sym typeface="Arial"/>
              </a:rPr>
              <a:t>Hay evidencias que señalan una estrecha relación entre los microtúbulos y las funciones cognitivas. </a:t>
            </a:r>
          </a:p>
          <a:p>
            <a:pPr marL="0" marR="0" lvl="0" indent="0" algn="just" rtl="0">
              <a:lnSpc>
                <a:spcPct val="100000"/>
              </a:lnSpc>
              <a:spcBef>
                <a:spcPts val="0"/>
              </a:spcBef>
              <a:spcAft>
                <a:spcPts val="0"/>
              </a:spcAft>
              <a:buClr>
                <a:schemeClr val="lt1"/>
              </a:buClr>
              <a:buFont typeface="Arial"/>
              <a:buNone/>
            </a:pPr>
            <a:endParaRPr sz="1800"/>
          </a:p>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a:latin typeface="Arial"/>
                <a:ea typeface="Arial"/>
                <a:cs typeface="Arial"/>
                <a:sym typeface="Arial"/>
              </a:rPr>
              <a:t>Por ejemplo, la actividad en </a:t>
            </a:r>
            <a:r>
              <a:rPr lang="es" sz="1800"/>
              <a:t>e</a:t>
            </a:r>
            <a:r>
              <a:rPr lang="es" sz="1800" b="0" i="0" u="none" strike="noStrike" cap="none" baseline="0">
                <a:latin typeface="Arial"/>
                <a:ea typeface="Arial"/>
                <a:cs typeface="Arial"/>
                <a:sym typeface="Arial"/>
              </a:rPr>
              <a:t>l microtúbulo y la producción de tubulina está correlacionada con un aumento en aprendizaje, memoria y ganancia de experiencia en cerebros de polluelos. </a:t>
            </a:r>
          </a:p>
        </p:txBody>
      </p:sp>
      <p:grpSp>
        <p:nvGrpSpPr>
          <p:cNvPr id="187" name="Shape 187"/>
          <p:cNvGrpSpPr/>
          <p:nvPr/>
        </p:nvGrpSpPr>
        <p:grpSpPr>
          <a:xfrm>
            <a:off x="2379675" y="2448025"/>
            <a:ext cx="5659975" cy="2438150"/>
            <a:chOff x="2379675" y="2448025"/>
            <a:chExt cx="5659975" cy="2438150"/>
          </a:xfrm>
        </p:grpSpPr>
        <p:pic>
          <p:nvPicPr>
            <p:cNvPr id="188" name="Shape 188"/>
            <p:cNvPicPr preferRelativeResize="0"/>
            <p:nvPr/>
          </p:nvPicPr>
          <p:blipFill>
            <a:blip r:embed="rId3">
              <a:alphaModFix/>
            </a:blip>
            <a:stretch>
              <a:fillRect/>
            </a:stretch>
          </p:blipFill>
          <p:spPr>
            <a:xfrm>
              <a:off x="2379675" y="2448025"/>
              <a:ext cx="5659975" cy="2438149"/>
            </a:xfrm>
            <a:prstGeom prst="rect">
              <a:avLst/>
            </a:prstGeom>
            <a:noFill/>
            <a:ln>
              <a:noFill/>
            </a:ln>
          </p:spPr>
        </p:pic>
        <p:sp>
          <p:nvSpPr>
            <p:cNvPr id="189" name="Shape 189"/>
            <p:cNvSpPr txBox="1"/>
            <p:nvPr/>
          </p:nvSpPr>
          <p:spPr>
            <a:xfrm>
              <a:off x="5039650" y="4538475"/>
              <a:ext cx="3000000" cy="347700"/>
            </a:xfrm>
            <a:prstGeom prst="rect">
              <a:avLst/>
            </a:prstGeom>
            <a:noFill/>
            <a:ln>
              <a:noFill/>
            </a:ln>
          </p:spPr>
          <p:txBody>
            <a:bodyPr lIns="91425" tIns="91425" rIns="91425" bIns="91425" anchor="ctr" anchorCtr="0">
              <a:noAutofit/>
            </a:bodyPr>
            <a:lstStyle/>
            <a:p>
              <a:pPr lvl="0" algn="r" rtl="0">
                <a:spcBef>
                  <a:spcPts val="0"/>
                </a:spcBef>
                <a:buNone/>
              </a:pPr>
              <a:r>
                <a:rPr lang="es" sz="600"/>
                <a:t>http://www.uni-leipzig.de/~pwm/web/?section=introduction&amp;page=neurons</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434175" y="399750"/>
            <a:ext cx="6943199" cy="2777400"/>
          </a:xfrm>
          <a:prstGeom prst="rect">
            <a:avLst/>
          </a:prstGeom>
          <a:noFill/>
          <a:ln>
            <a:noFill/>
          </a:ln>
        </p:spPr>
        <p:txBody>
          <a:bodyPr lIns="91425" tIns="91425" rIns="91425" bIns="91425"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a:latin typeface="Arial"/>
                <a:ea typeface="Arial"/>
                <a:cs typeface="Arial"/>
                <a:sym typeface="Arial"/>
              </a:rPr>
              <a:t>Se ha observado que empieza a producirse gran cantidad de tubulina en el </a:t>
            </a:r>
            <a:r>
              <a:rPr lang="es" sz="1800"/>
              <a:t>córtex</a:t>
            </a:r>
            <a:r>
              <a:rPr lang="es" sz="1800" b="0" i="0" u="none" strike="noStrike" cap="none" baseline="0">
                <a:latin typeface="Arial"/>
                <a:ea typeface="Arial"/>
                <a:cs typeface="Arial"/>
                <a:sym typeface="Arial"/>
              </a:rPr>
              <a:t> visual de ratones bebés cuando abren sus ojos por primera vez.</a:t>
            </a:r>
          </a:p>
          <a:p>
            <a:pPr marL="0" marR="0" lvl="0" indent="0" algn="just" rtl="0">
              <a:lnSpc>
                <a:spcPct val="100000"/>
              </a:lnSpc>
              <a:spcBef>
                <a:spcPts val="0"/>
              </a:spcBef>
              <a:spcAft>
                <a:spcPts val="0"/>
              </a:spcAft>
              <a:buClr>
                <a:schemeClr val="lt1"/>
              </a:buClr>
              <a:buFont typeface="Arial"/>
              <a:buNone/>
            </a:pPr>
            <a:endParaRPr sz="1800"/>
          </a:p>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a:latin typeface="Arial"/>
                <a:ea typeface="Arial"/>
                <a:cs typeface="Arial"/>
                <a:sym typeface="Arial"/>
              </a:rPr>
              <a:t>Por el contrario, se provoca daño selectivo en los microtúbulos de cerebros de animales mediante la droga colchicina, causando defectos en el aprendizaje y la memoria que semeja los síntomas del mal de Alzheimer.</a:t>
            </a:r>
          </a:p>
        </p:txBody>
      </p:sp>
      <p:pic>
        <p:nvPicPr>
          <p:cNvPr id="195" name="Shape 195"/>
          <p:cNvPicPr preferRelativeResize="0"/>
          <p:nvPr/>
        </p:nvPicPr>
        <p:blipFill rotWithShape="1">
          <a:blip r:embed="rId3">
            <a:alphaModFix/>
          </a:blip>
          <a:srcRect l="20263" t="17664" r="18182" b="8052"/>
          <a:stretch/>
        </p:blipFill>
        <p:spPr>
          <a:xfrm>
            <a:off x="2956325" y="2586825"/>
            <a:ext cx="2528274" cy="2402824"/>
          </a:xfrm>
          <a:prstGeom prst="rect">
            <a:avLst/>
          </a:prstGeom>
          <a:noFill/>
          <a:ln>
            <a:noFill/>
          </a:ln>
        </p:spPr>
      </p:pic>
      <p:sp>
        <p:nvSpPr>
          <p:cNvPr id="196" name="Shape 196"/>
          <p:cNvSpPr txBox="1"/>
          <p:nvPr/>
        </p:nvSpPr>
        <p:spPr>
          <a:xfrm>
            <a:off x="5475300" y="3870042"/>
            <a:ext cx="2799299" cy="1151399"/>
          </a:xfrm>
          <a:prstGeom prst="rect">
            <a:avLst/>
          </a:prstGeom>
          <a:noFill/>
          <a:ln>
            <a:noFill/>
          </a:ln>
        </p:spPr>
        <p:txBody>
          <a:bodyPr lIns="91425" tIns="91425" rIns="91425" bIns="91425" anchor="ctr" anchorCtr="0">
            <a:noAutofit/>
          </a:bodyPr>
          <a:lstStyle/>
          <a:p>
            <a:pPr rtl="0">
              <a:spcBef>
                <a:spcPts val="0"/>
              </a:spcBef>
              <a:buNone/>
            </a:pPr>
            <a:r>
              <a:rPr lang="es" sz="800"/>
              <a:t>Neurona del hipocampo en cultivo durante 24 horas; se tiñeron para el ADN en el núcleo (azul), los microtúbulos (verde), y los filamentos de actina (rojo). Obsérvese la alta concentración de la actina en los conos de crecimiento en las puntas de las neuritas emergentes en esta neurona inmadura.</a:t>
            </a:r>
          </a:p>
          <a:p>
            <a:pPr lvl="0" rtl="0">
              <a:spcBef>
                <a:spcPts val="0"/>
              </a:spcBef>
              <a:buNone/>
            </a:pPr>
            <a:r>
              <a:rPr lang="es" sz="800"/>
              <a:t>http://labs.biology.ucsd.edu/halpain/index.html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6568200" y="2152803"/>
            <a:ext cx="2401200" cy="2701199"/>
          </a:xfrm>
          <a:prstGeom prst="rect">
            <a:avLst/>
          </a:prstGeom>
          <a:noFill/>
          <a:ln>
            <a:noFill/>
          </a:ln>
        </p:spPr>
      </p:pic>
      <p:sp>
        <p:nvSpPr>
          <p:cNvPr id="202" name="Shape 202"/>
          <p:cNvSpPr txBox="1"/>
          <p:nvPr/>
        </p:nvSpPr>
        <p:spPr>
          <a:xfrm>
            <a:off x="1548450" y="3515400"/>
            <a:ext cx="5735400" cy="133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00"/>
              </a:buClr>
              <a:buSzPct val="25000"/>
              <a:buFont typeface="Arial"/>
              <a:buNone/>
            </a:pPr>
            <a:r>
              <a:rPr lang="es" sz="1200" b="1" i="0" u="none" strike="noStrike" cap="none" baseline="0">
                <a:latin typeface="Arial"/>
                <a:ea typeface="Arial"/>
                <a:cs typeface="Arial"/>
                <a:sym typeface="Arial"/>
              </a:rPr>
              <a:t>Esquema de sinapsis neural en el que se muestran las estructuras del citoesqueleto entre dos neuronas. </a:t>
            </a:r>
          </a:p>
          <a:p>
            <a:pPr marL="0" marR="0" lvl="0" indent="0" algn="r" rtl="0">
              <a:lnSpc>
                <a:spcPct val="100000"/>
              </a:lnSpc>
              <a:spcBef>
                <a:spcPts val="0"/>
              </a:spcBef>
              <a:spcAft>
                <a:spcPts val="0"/>
              </a:spcAft>
              <a:buClr>
                <a:srgbClr val="FFFF00"/>
              </a:buClr>
              <a:buSzPct val="25000"/>
              <a:buFont typeface="Arial"/>
              <a:buNone/>
            </a:pPr>
            <a:r>
              <a:rPr lang="es" sz="1200" i="0" u="none" strike="noStrike" cap="none" baseline="0">
                <a:latin typeface="Arial"/>
                <a:ea typeface="Arial"/>
                <a:cs typeface="Arial"/>
                <a:sym typeface="Arial"/>
              </a:rPr>
              <a:t>Izquierda:  el terminal del axón pre-sináptico envía vehículos neurotransmisores a la hendidura sináptica; los cilindros gruesos dentro del axón representan microtúbulos.  Derecha: dendrita en la neurona post-sináptica con dos espinas dendríticas. Los microtúbulos en la dendrita principal están interconectados por proteínas asociadas a los microtúbulos.</a:t>
            </a:r>
          </a:p>
        </p:txBody>
      </p:sp>
      <p:pic>
        <p:nvPicPr>
          <p:cNvPr id="203" name="Shape 203"/>
          <p:cNvPicPr preferRelativeResize="0"/>
          <p:nvPr/>
        </p:nvPicPr>
        <p:blipFill>
          <a:blip r:embed="rId4">
            <a:alphaModFix/>
          </a:blip>
          <a:stretch>
            <a:fillRect/>
          </a:stretch>
        </p:blipFill>
        <p:spPr>
          <a:xfrm>
            <a:off x="152400" y="152400"/>
            <a:ext cx="5512799" cy="2756399"/>
          </a:xfrm>
          <a:prstGeom prst="rect">
            <a:avLst/>
          </a:prstGeom>
          <a:noFill/>
          <a:ln>
            <a:noFill/>
          </a:ln>
        </p:spPr>
      </p:pic>
      <p:sp>
        <p:nvSpPr>
          <p:cNvPr id="204" name="Shape 204"/>
          <p:cNvSpPr txBox="1"/>
          <p:nvPr/>
        </p:nvSpPr>
        <p:spPr>
          <a:xfrm>
            <a:off x="5665200" y="1217325"/>
            <a:ext cx="2287499" cy="558599"/>
          </a:xfrm>
          <a:prstGeom prst="rect">
            <a:avLst/>
          </a:prstGeom>
          <a:noFill/>
          <a:ln>
            <a:noFill/>
          </a:ln>
        </p:spPr>
        <p:txBody>
          <a:bodyPr lIns="91425" tIns="91425" rIns="91425" bIns="91425" anchor="ctr" anchorCtr="0">
            <a:noAutofit/>
          </a:bodyPr>
          <a:lstStyle/>
          <a:p>
            <a:pPr lvl="0" rtl="0">
              <a:spcBef>
                <a:spcPts val="0"/>
              </a:spcBef>
              <a:buNone/>
            </a:pPr>
            <a:r>
              <a:rPr lang="es" sz="1000" b="1">
                <a:solidFill>
                  <a:srgbClr val="333333"/>
                </a:solidFill>
              </a:rPr>
              <a:t>Células neurales diferenciándose</a:t>
            </a:r>
            <a:r>
              <a:rPr lang="es" sz="1000">
                <a:solidFill>
                  <a:srgbClr val="333333"/>
                </a:solidFill>
              </a:rPr>
              <a:t> (actina, microtúbulos y DNA) (1000x) Dr. Torsten Wittmann The Scripps Research Institute La Jolla, California, USA.</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3997" y="297951"/>
            <a:ext cx="5661060" cy="3400746"/>
          </a:xfrm>
        </p:spPr>
        <p:txBody>
          <a:bodyPr/>
          <a:lstStyle/>
          <a:p>
            <a:r>
              <a:rPr lang="es-CO" sz="2800" dirty="0" smtClean="0"/>
              <a:t>Las transparencias anteriores no son más que una motivación para que las nuevas generaciones se interesen por un tema que hasta ahora empieza a explorarse.</a:t>
            </a:r>
            <a:br>
              <a:rPr lang="es-CO" sz="2800" dirty="0" smtClean="0"/>
            </a:br>
            <a:r>
              <a:rPr lang="es-CO" sz="2800" dirty="0" smtClean="0"/>
              <a:t>Esa es también la razón de ser de la práctica que las acompaña: </a:t>
            </a:r>
            <a:br>
              <a:rPr lang="es-CO" sz="2800" dirty="0" smtClean="0"/>
            </a:br>
            <a:r>
              <a:rPr lang="es-CO" sz="2800" b="1" dirty="0" smtClean="0"/>
              <a:t>un reto para el futuro.</a:t>
            </a:r>
            <a:endParaRPr lang="es-CO" sz="2800" b="1" dirty="0"/>
          </a:p>
        </p:txBody>
      </p:sp>
    </p:spTree>
    <p:extLst>
      <p:ext uri="{BB962C8B-B14F-4D97-AF65-F5344CB8AC3E}">
        <p14:creationId xmlns:p14="http://schemas.microsoft.com/office/powerpoint/2010/main" xmlns="" val="243157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520574" y="924675"/>
            <a:ext cx="6823825" cy="160518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alibri"/>
              <a:buNone/>
            </a:pPr>
            <a:r>
              <a:rPr lang="es" sz="6000" b="1" i="0" u="none" strike="noStrike" cap="none" baseline="0">
                <a:solidFill>
                  <a:srgbClr val="FFFFFF"/>
                </a:solidFill>
                <a:latin typeface="Calibri"/>
                <a:ea typeface="Calibri"/>
                <a:cs typeface="Calibri"/>
                <a:sym typeface="Calibri"/>
              </a:rPr>
              <a:t>MICROTÚBULOS</a:t>
            </a:r>
            <a:r>
              <a:rPr lang="es" sz="3000" b="1" i="0" u="none" strike="noStrike" cap="none" baseline="0">
                <a:solidFill>
                  <a:srgbClr val="FFFFFF"/>
                </a:solidFill>
                <a:latin typeface="Calibri"/>
                <a:ea typeface="Calibri"/>
                <a:cs typeface="Calibri"/>
                <a:sym typeface="Calibri"/>
              </a:rPr>
              <a:t>: </a:t>
            </a:r>
            <a:br>
              <a:rPr lang="es" sz="3000" b="1" i="0" u="none" strike="noStrike" cap="none" baseline="0">
                <a:solidFill>
                  <a:srgbClr val="FFFFFF"/>
                </a:solidFill>
                <a:latin typeface="Calibri"/>
                <a:ea typeface="Calibri"/>
                <a:cs typeface="Calibri"/>
                <a:sym typeface="Calibri"/>
              </a:rPr>
            </a:br>
            <a:r>
              <a:rPr lang="es" sz="3000" b="1" i="0" u="none" strike="noStrike" cap="none" baseline="0">
                <a:solidFill>
                  <a:srgbClr val="FFFFFF"/>
                </a:solidFill>
                <a:latin typeface="Calibri"/>
                <a:ea typeface="Calibri"/>
                <a:cs typeface="Calibri"/>
                <a:sym typeface="Calibri"/>
              </a:rPr>
              <a:t>NANOESTRUCTURAS MULTIFUNCIONALES </a:t>
            </a:r>
          </a:p>
          <a:p>
            <a:pPr marL="0" marR="0" lvl="0" indent="0" algn="l" rtl="0">
              <a:lnSpc>
                <a:spcPct val="100000"/>
              </a:lnSpc>
              <a:spcBef>
                <a:spcPts val="0"/>
              </a:spcBef>
              <a:spcAft>
                <a:spcPts val="0"/>
              </a:spcAft>
              <a:buClr>
                <a:schemeClr val="lt1"/>
              </a:buClr>
              <a:buSzPct val="25000"/>
              <a:buFont typeface="Calibri"/>
              <a:buNone/>
            </a:pPr>
            <a:r>
              <a:rPr lang="es" sz="1800" b="1" i="0" u="none" strike="noStrike" cap="none" baseline="0">
                <a:solidFill>
                  <a:srgbClr val="FFFFFF"/>
                </a:solidFill>
                <a:latin typeface="Calibri"/>
                <a:ea typeface="Calibri"/>
                <a:cs typeface="Calibri"/>
                <a:sym typeface="Calibri"/>
              </a:rPr>
              <a:t>(Material de apoyo al docente)</a:t>
            </a:r>
          </a:p>
        </p:txBody>
      </p:sp>
      <p:sp>
        <p:nvSpPr>
          <p:cNvPr id="79" name="Shape 79"/>
          <p:cNvSpPr txBox="1">
            <a:spLocks noGrp="1"/>
          </p:cNvSpPr>
          <p:nvPr>
            <p:ph type="subTitle" idx="1"/>
          </p:nvPr>
        </p:nvSpPr>
        <p:spPr>
          <a:xfrm>
            <a:off x="2563825" y="3609451"/>
            <a:ext cx="6261676" cy="1404338"/>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s" sz="1200" b="0" i="0" u="none" strike="noStrike" cap="none" baseline="0" dirty="0">
                <a:solidFill>
                  <a:srgbClr val="FFFFFF"/>
                </a:solidFill>
                <a:latin typeface="Calibri"/>
                <a:ea typeface="Calibri"/>
                <a:cs typeface="Calibri"/>
                <a:sym typeface="Calibri"/>
              </a:rPr>
              <a:t>S. Barbosa-Cornelio</a:t>
            </a:r>
            <a:r>
              <a:rPr lang="es" sz="1200" b="0" i="0" u="none" strike="noStrike" cap="none" baseline="30000" dirty="0">
                <a:solidFill>
                  <a:srgbClr val="FFFFFF"/>
                </a:solidFill>
                <a:latin typeface="Calibri"/>
                <a:ea typeface="Calibri"/>
                <a:cs typeface="Calibri"/>
                <a:sym typeface="Calibri"/>
              </a:rPr>
              <a:t>(1)</a:t>
            </a:r>
            <a:r>
              <a:rPr lang="es" sz="1200" b="0" i="0" u="none" strike="noStrike" cap="none" baseline="0" dirty="0">
                <a:solidFill>
                  <a:srgbClr val="FFFFFF"/>
                </a:solidFill>
                <a:latin typeface="Calibri"/>
                <a:ea typeface="Calibri"/>
                <a:cs typeface="Calibri"/>
                <a:sym typeface="Calibri"/>
              </a:rPr>
              <a:t>, C. Martínez</a:t>
            </a:r>
            <a:r>
              <a:rPr lang="es" sz="1200" b="0" i="0" u="none" strike="noStrike" cap="none" baseline="30000" dirty="0">
                <a:solidFill>
                  <a:srgbClr val="FFFFFF"/>
                </a:solidFill>
                <a:latin typeface="Calibri"/>
                <a:ea typeface="Calibri"/>
                <a:cs typeface="Calibri"/>
                <a:sym typeface="Calibri"/>
              </a:rPr>
              <a:t>(2)</a:t>
            </a:r>
            <a:r>
              <a:rPr lang="es" sz="1200" b="0" i="0" u="none" strike="noStrike" cap="none" baseline="0" dirty="0">
                <a:solidFill>
                  <a:srgbClr val="FFFFFF"/>
                </a:solidFill>
                <a:latin typeface="Calibri"/>
                <a:ea typeface="Calibri"/>
                <a:cs typeface="Calibri"/>
                <a:sym typeface="Calibri"/>
              </a:rPr>
              <a:t> y J. Giraldo Gallo</a:t>
            </a:r>
            <a:r>
              <a:rPr lang="es" sz="1200" b="0" i="0" u="none" strike="noStrike" cap="none" baseline="30000" dirty="0">
                <a:solidFill>
                  <a:srgbClr val="FFFFFF"/>
                </a:solidFill>
                <a:latin typeface="Calibri"/>
                <a:ea typeface="Calibri"/>
                <a:cs typeface="Calibri"/>
                <a:sym typeface="Calibri"/>
              </a:rPr>
              <a:t>(3,*)</a:t>
            </a:r>
          </a:p>
          <a:p>
            <a:pPr marL="0" marR="0" lvl="0" indent="0" algn="r" rtl="0">
              <a:lnSpc>
                <a:spcPct val="100000"/>
              </a:lnSpc>
              <a:spcBef>
                <a:spcPts val="1000"/>
              </a:spcBef>
              <a:spcAft>
                <a:spcPts val="0"/>
              </a:spcAft>
              <a:buClr>
                <a:schemeClr val="dk1"/>
              </a:buClr>
              <a:buSzPct val="25000"/>
              <a:buFont typeface="Arial"/>
              <a:buNone/>
            </a:pPr>
            <a:r>
              <a:rPr lang="es" sz="1200" b="0" i="0" u="none" strike="noStrike" cap="none" baseline="0" dirty="0">
                <a:solidFill>
                  <a:srgbClr val="FFFFFF"/>
                </a:solidFill>
                <a:latin typeface="Calibri"/>
                <a:ea typeface="Calibri"/>
                <a:cs typeface="Calibri"/>
                <a:sym typeface="Calibri"/>
              </a:rPr>
              <a:t>(1) TecnoParque SENA - Nodo Cazucá - Línea de Biotecnología y Nanotecnología, Colombia</a:t>
            </a:r>
          </a:p>
          <a:p>
            <a:pPr marL="0" marR="0" lvl="0" indent="0" algn="r" rtl="0">
              <a:lnSpc>
                <a:spcPct val="100000"/>
              </a:lnSpc>
              <a:spcBef>
                <a:spcPts val="0"/>
              </a:spcBef>
              <a:spcAft>
                <a:spcPts val="0"/>
              </a:spcAft>
              <a:buClr>
                <a:schemeClr val="dk1"/>
              </a:buClr>
              <a:buSzPct val="25000"/>
              <a:buFont typeface="Arial"/>
              <a:buNone/>
            </a:pPr>
            <a:r>
              <a:rPr lang="es" sz="1200" b="0" i="0" u="none" strike="noStrike" cap="none" baseline="0" dirty="0">
                <a:solidFill>
                  <a:srgbClr val="FFFFFF"/>
                </a:solidFill>
                <a:latin typeface="Calibri"/>
                <a:ea typeface="Calibri"/>
                <a:cs typeface="Calibri"/>
                <a:sym typeface="Calibri"/>
              </a:rPr>
              <a:t>(2) Docente SED Ciencias Naturales, Asesora Corporación Buinaima, Estudiante MEC - Universidad Nacional de Colombia, Bogotá (Colombia)</a:t>
            </a:r>
          </a:p>
          <a:p>
            <a:pPr marL="0" marR="0" lvl="0" indent="0" algn="r" rtl="0">
              <a:lnSpc>
                <a:spcPct val="100000"/>
              </a:lnSpc>
              <a:spcBef>
                <a:spcPts val="0"/>
              </a:spcBef>
              <a:spcAft>
                <a:spcPts val="0"/>
              </a:spcAft>
              <a:buClr>
                <a:schemeClr val="dk1"/>
              </a:buClr>
              <a:buSzPct val="25000"/>
              <a:buFont typeface="Arial"/>
              <a:buNone/>
            </a:pPr>
            <a:r>
              <a:rPr lang="es" sz="1200" b="0" i="0" u="none" strike="noStrike" cap="none" baseline="0" dirty="0">
                <a:solidFill>
                  <a:srgbClr val="FFFFFF"/>
                </a:solidFill>
                <a:latin typeface="Calibri"/>
                <a:ea typeface="Calibri"/>
                <a:cs typeface="Calibri"/>
                <a:sym typeface="Calibri"/>
              </a:rPr>
              <a:t>(3) Facultad de Ciencias, Universidad Nacional de Colombia, Bogotá (Colombia)</a:t>
            </a:r>
          </a:p>
          <a:p>
            <a:pPr marL="0" marR="0" lvl="0" indent="0" algn="r" rtl="0">
              <a:lnSpc>
                <a:spcPct val="100000"/>
              </a:lnSpc>
              <a:spcBef>
                <a:spcPts val="1000"/>
              </a:spcBef>
              <a:spcAft>
                <a:spcPts val="1000"/>
              </a:spcAft>
              <a:buClr>
                <a:schemeClr val="dk1"/>
              </a:buClr>
              <a:buSzPct val="25000"/>
              <a:buFont typeface="Arial"/>
              <a:buNone/>
            </a:pPr>
            <a:r>
              <a:rPr lang="es" sz="1200" b="0" i="0" u="none" strike="noStrike" cap="none" baseline="0" dirty="0">
                <a:solidFill>
                  <a:srgbClr val="FFFFFF"/>
                </a:solidFill>
                <a:latin typeface="Calibri"/>
                <a:ea typeface="Calibri"/>
                <a:cs typeface="Calibri"/>
                <a:sym typeface="Calibri"/>
              </a:rPr>
              <a:t>*E-mail autor para correspondencia: jjgiraldog@unal.edu.co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6175" y="148250"/>
            <a:ext cx="7094700" cy="2650499"/>
          </a:xfrm>
          <a:prstGeom prst="rect">
            <a:avLst/>
          </a:prstGeom>
          <a:noFill/>
          <a:ln>
            <a:noFill/>
          </a:ln>
        </p:spPr>
        <p:txBody>
          <a:bodyPr lIns="91425" tIns="91425" rIns="91425" bIns="91425" anchor="b" anchorCtr="0">
            <a:noAutofit/>
          </a:bodyPr>
          <a:lstStyle/>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dirty="0">
                <a:latin typeface="Arial"/>
                <a:ea typeface="Arial"/>
                <a:cs typeface="Arial"/>
                <a:sym typeface="Arial"/>
              </a:rPr>
              <a:t>En el interior de las células hay multitud de estructuras nanométricas, algunas de ellas poco conocidas, al me</a:t>
            </a:r>
            <a:r>
              <a:rPr lang="es" sz="1800" dirty="0"/>
              <a:t>nos en su funcionalidad</a:t>
            </a:r>
            <a:r>
              <a:rPr lang="es" sz="1800" b="0" i="0" u="none" strike="noStrike" cap="none" baseline="0" dirty="0">
                <a:latin typeface="Arial"/>
                <a:ea typeface="Arial"/>
                <a:cs typeface="Arial"/>
                <a:sym typeface="Arial"/>
              </a:rPr>
              <a:t>. </a:t>
            </a:r>
          </a:p>
          <a:p>
            <a:pPr marL="0" marR="0" lvl="0" indent="0" algn="just" rtl="0">
              <a:lnSpc>
                <a:spcPct val="100000"/>
              </a:lnSpc>
              <a:spcBef>
                <a:spcPts val="0"/>
              </a:spcBef>
              <a:spcAft>
                <a:spcPts val="0"/>
              </a:spcAft>
              <a:buClr>
                <a:schemeClr val="lt1"/>
              </a:buClr>
              <a:buFont typeface="Arial"/>
              <a:buNone/>
            </a:pPr>
            <a:endParaRPr sz="1800" dirty="0"/>
          </a:p>
          <a:p>
            <a:pPr lvl="0" algn="just">
              <a:buSzPct val="25000"/>
            </a:pPr>
            <a:r>
              <a:rPr lang="es" sz="1800" b="0" i="0" u="none" strike="noStrike" cap="none" baseline="0" dirty="0">
                <a:latin typeface="Arial"/>
                <a:ea typeface="Arial"/>
                <a:cs typeface="Arial"/>
                <a:sym typeface="Arial"/>
              </a:rPr>
              <a:t>Se abren así, en el </a:t>
            </a:r>
            <a:r>
              <a:rPr lang="es" sz="1800" b="1" i="0" u="none" strike="noStrike" cap="none" baseline="0" dirty="0">
                <a:latin typeface="Arial"/>
                <a:ea typeface="Arial"/>
                <a:cs typeface="Arial"/>
                <a:sym typeface="Arial"/>
              </a:rPr>
              <a:t>nanomundo</a:t>
            </a:r>
            <a:r>
              <a:rPr lang="es" sz="1800" b="0" i="0" u="none" strike="noStrike" cap="none" baseline="0" dirty="0">
                <a:latin typeface="Arial"/>
                <a:ea typeface="Arial"/>
                <a:cs typeface="Arial"/>
                <a:sym typeface="Arial"/>
              </a:rPr>
              <a:t>, varios campos de gran actividad </a:t>
            </a:r>
            <a:r>
              <a:rPr lang="es" sz="1800" b="0" i="0" u="none" strike="noStrike" cap="none" baseline="0" dirty="0" smtClean="0">
                <a:latin typeface="Arial"/>
                <a:ea typeface="Arial"/>
                <a:cs typeface="Arial"/>
                <a:sym typeface="Arial"/>
              </a:rPr>
              <a:t>en el f</a:t>
            </a:r>
            <a:r>
              <a:rPr lang="es" sz="1800" dirty="0" smtClean="0"/>
              <a:t>uturo, </a:t>
            </a:r>
            <a:r>
              <a:rPr lang="es" sz="1800" b="0" i="0" u="none" strike="noStrike" cap="none" baseline="0" dirty="0" smtClean="0">
                <a:latin typeface="Arial"/>
                <a:ea typeface="Arial"/>
                <a:cs typeface="Arial"/>
                <a:sym typeface="Arial"/>
              </a:rPr>
              <a:t>con </a:t>
            </a:r>
            <a:r>
              <a:rPr lang="es" sz="1800" b="0" i="0" u="none" strike="noStrike" cap="none" baseline="0" dirty="0">
                <a:latin typeface="Arial"/>
                <a:ea typeface="Arial"/>
                <a:cs typeface="Arial"/>
                <a:sym typeface="Arial"/>
              </a:rPr>
              <a:t>enorme potencial científico y tecnológico. </a:t>
            </a:r>
          </a:p>
          <a:p>
            <a:pPr marL="0" marR="0" lvl="0" indent="0" algn="just" rtl="0">
              <a:lnSpc>
                <a:spcPct val="100000"/>
              </a:lnSpc>
              <a:spcBef>
                <a:spcPts val="0"/>
              </a:spcBef>
              <a:spcAft>
                <a:spcPts val="0"/>
              </a:spcAft>
              <a:buClr>
                <a:schemeClr val="lt1"/>
              </a:buClr>
              <a:buFont typeface="Arial"/>
              <a:buNone/>
            </a:pPr>
            <a:endParaRPr sz="1800" dirty="0"/>
          </a:p>
          <a:p>
            <a:pPr marL="0" marR="0" lvl="0" indent="0" algn="just" rtl="0">
              <a:lnSpc>
                <a:spcPct val="100000"/>
              </a:lnSpc>
              <a:spcBef>
                <a:spcPts val="0"/>
              </a:spcBef>
              <a:spcAft>
                <a:spcPts val="0"/>
              </a:spcAft>
              <a:buClr>
                <a:schemeClr val="lt1"/>
              </a:buClr>
              <a:buSzPct val="25000"/>
              <a:buFont typeface="Arial"/>
              <a:buNone/>
            </a:pPr>
            <a:r>
              <a:rPr lang="es" sz="1800" b="0" i="0" u="none" strike="noStrike" cap="none" baseline="0" dirty="0">
                <a:latin typeface="Arial"/>
                <a:ea typeface="Arial"/>
                <a:cs typeface="Arial"/>
                <a:sym typeface="Arial"/>
              </a:rPr>
              <a:t>Los más </a:t>
            </a:r>
            <a:r>
              <a:rPr lang="es" sz="1800" b="0" i="0" u="none" strike="noStrike" cap="none" baseline="0" dirty="0" smtClean="0">
                <a:latin typeface="Arial"/>
                <a:ea typeface="Arial"/>
                <a:cs typeface="Arial"/>
                <a:sym typeface="Arial"/>
              </a:rPr>
              <a:t>cercanos al tema, </a:t>
            </a:r>
            <a:r>
              <a:rPr lang="es" sz="1800" b="0" i="0" u="none" strike="noStrike" cap="none" baseline="0" dirty="0">
                <a:latin typeface="Arial"/>
                <a:ea typeface="Arial"/>
                <a:cs typeface="Arial"/>
                <a:sym typeface="Arial"/>
              </a:rPr>
              <a:t>la </a:t>
            </a:r>
            <a:r>
              <a:rPr lang="es" sz="1800" b="0" i="1" u="none" strike="noStrike" cap="none" baseline="0" dirty="0">
                <a:latin typeface="Arial"/>
                <a:ea typeface="Arial"/>
                <a:cs typeface="Arial"/>
                <a:sym typeface="Arial"/>
              </a:rPr>
              <a:t>bionanotecnología </a:t>
            </a:r>
            <a:r>
              <a:rPr lang="es" sz="1800" b="0" i="0" u="none" strike="noStrike" cap="none" baseline="0" dirty="0">
                <a:latin typeface="Arial"/>
                <a:ea typeface="Arial"/>
                <a:cs typeface="Arial"/>
                <a:sym typeface="Arial"/>
              </a:rPr>
              <a:t>y la </a:t>
            </a:r>
            <a:r>
              <a:rPr lang="es" sz="1800" b="0" i="1" u="none" strike="noStrike" cap="none" baseline="0" dirty="0" smtClean="0">
                <a:latin typeface="Arial"/>
                <a:ea typeface="Arial"/>
                <a:cs typeface="Arial"/>
                <a:sym typeface="Arial"/>
              </a:rPr>
              <a:t>nanobiotecnología</a:t>
            </a:r>
            <a:r>
              <a:rPr lang="es" sz="1800" dirty="0"/>
              <a:t>;</a:t>
            </a:r>
            <a:r>
              <a:rPr lang="es" sz="1800" b="0" i="0" u="none" strike="noStrike" cap="none" baseline="0" dirty="0" smtClean="0">
                <a:latin typeface="Arial"/>
                <a:ea typeface="Arial"/>
                <a:cs typeface="Arial"/>
                <a:sym typeface="Arial"/>
              </a:rPr>
              <a:t> </a:t>
            </a:r>
            <a:r>
              <a:rPr lang="es" sz="1800" dirty="0"/>
              <a:t>a</a:t>
            </a:r>
            <a:r>
              <a:rPr lang="es" sz="1800" b="0" i="0" u="none" strike="noStrike" cap="none" baseline="0" dirty="0" smtClean="0">
                <a:latin typeface="Arial"/>
                <a:ea typeface="Arial"/>
                <a:cs typeface="Arial"/>
                <a:sym typeface="Arial"/>
              </a:rPr>
              <a:t>unque </a:t>
            </a:r>
            <a:r>
              <a:rPr lang="es" sz="1800" b="0" i="0" u="none" strike="noStrike" cap="none" baseline="0" dirty="0">
                <a:latin typeface="Arial"/>
                <a:ea typeface="Arial"/>
                <a:cs typeface="Arial"/>
                <a:sym typeface="Arial"/>
              </a:rPr>
              <a:t>relacionados, </a:t>
            </a:r>
            <a:r>
              <a:rPr lang="es" sz="1800" b="0" i="0" u="none" strike="noStrike" cap="none" baseline="0" dirty="0" smtClean="0">
                <a:latin typeface="Arial"/>
                <a:ea typeface="Arial"/>
                <a:cs typeface="Arial"/>
                <a:sym typeface="Arial"/>
              </a:rPr>
              <a:t>dos </a:t>
            </a:r>
            <a:r>
              <a:rPr lang="es" sz="1800" b="0" i="0" u="none" strike="noStrike" cap="none" baseline="0" dirty="0">
                <a:latin typeface="Arial"/>
                <a:ea typeface="Arial"/>
                <a:cs typeface="Arial"/>
                <a:sym typeface="Arial"/>
              </a:rPr>
              <a:t>campos diferentes. </a:t>
            </a:r>
          </a:p>
        </p:txBody>
      </p:sp>
      <p:grpSp>
        <p:nvGrpSpPr>
          <p:cNvPr id="85" name="Shape 85"/>
          <p:cNvGrpSpPr/>
          <p:nvPr/>
        </p:nvGrpSpPr>
        <p:grpSpPr>
          <a:xfrm>
            <a:off x="6045025" y="2886575"/>
            <a:ext cx="2141775" cy="2275549"/>
            <a:chOff x="6045025" y="2734175"/>
            <a:chExt cx="2141775" cy="2275549"/>
          </a:xfrm>
        </p:grpSpPr>
        <p:pic>
          <p:nvPicPr>
            <p:cNvPr id="86" name="Shape 86"/>
            <p:cNvPicPr preferRelativeResize="0"/>
            <p:nvPr/>
          </p:nvPicPr>
          <p:blipFill>
            <a:blip r:embed="rId3">
              <a:alphaModFix/>
            </a:blip>
            <a:stretch>
              <a:fillRect/>
            </a:stretch>
          </p:blipFill>
          <p:spPr>
            <a:xfrm>
              <a:off x="6045025" y="2734175"/>
              <a:ext cx="2141774" cy="1927599"/>
            </a:xfrm>
            <a:prstGeom prst="rect">
              <a:avLst/>
            </a:prstGeom>
            <a:noFill/>
            <a:ln>
              <a:noFill/>
            </a:ln>
          </p:spPr>
        </p:pic>
        <p:sp>
          <p:nvSpPr>
            <p:cNvPr id="87" name="Shape 87"/>
            <p:cNvSpPr txBox="1"/>
            <p:nvPr/>
          </p:nvSpPr>
          <p:spPr>
            <a:xfrm>
              <a:off x="6441100" y="4488025"/>
              <a:ext cx="1745700" cy="521699"/>
            </a:xfrm>
            <a:prstGeom prst="rect">
              <a:avLst/>
            </a:prstGeom>
            <a:noFill/>
            <a:ln>
              <a:noFill/>
            </a:ln>
          </p:spPr>
          <p:txBody>
            <a:bodyPr lIns="91425" tIns="91425" rIns="91425" bIns="91425" anchor="ctr" anchorCtr="0">
              <a:noAutofit/>
            </a:bodyPr>
            <a:lstStyle/>
            <a:p>
              <a:pPr lvl="0" algn="r" rtl="0">
                <a:spcBef>
                  <a:spcPts val="0"/>
                </a:spcBef>
                <a:buNone/>
              </a:pPr>
              <a:r>
                <a:rPr lang="es" sz="600"/>
                <a:t>http://bionanotecnologia.amawebs.com/</a:t>
              </a:r>
            </a:p>
          </p:txBody>
        </p:sp>
      </p:grpSp>
      <p:grpSp>
        <p:nvGrpSpPr>
          <p:cNvPr id="88" name="Shape 88"/>
          <p:cNvGrpSpPr/>
          <p:nvPr/>
        </p:nvGrpSpPr>
        <p:grpSpPr>
          <a:xfrm>
            <a:off x="2125500" y="2966287"/>
            <a:ext cx="3000000" cy="2019212"/>
            <a:chOff x="2125500" y="2966287"/>
            <a:chExt cx="3000000" cy="2019212"/>
          </a:xfrm>
        </p:grpSpPr>
        <p:pic>
          <p:nvPicPr>
            <p:cNvPr id="89" name="Shape 89"/>
            <p:cNvPicPr preferRelativeResize="0"/>
            <p:nvPr/>
          </p:nvPicPr>
          <p:blipFill>
            <a:blip r:embed="rId4">
              <a:alphaModFix/>
            </a:blip>
            <a:stretch>
              <a:fillRect/>
            </a:stretch>
          </p:blipFill>
          <p:spPr>
            <a:xfrm>
              <a:off x="2125500" y="2966287"/>
              <a:ext cx="2141775" cy="1811324"/>
            </a:xfrm>
            <a:prstGeom prst="rect">
              <a:avLst/>
            </a:prstGeom>
            <a:noFill/>
            <a:ln>
              <a:noFill/>
            </a:ln>
          </p:spPr>
        </p:pic>
        <p:sp>
          <p:nvSpPr>
            <p:cNvPr id="90" name="Shape 90"/>
            <p:cNvSpPr txBox="1"/>
            <p:nvPr/>
          </p:nvSpPr>
          <p:spPr>
            <a:xfrm>
              <a:off x="2125500" y="4684600"/>
              <a:ext cx="3000000" cy="300899"/>
            </a:xfrm>
            <a:prstGeom prst="rect">
              <a:avLst/>
            </a:prstGeom>
            <a:noFill/>
            <a:ln>
              <a:noFill/>
            </a:ln>
          </p:spPr>
          <p:txBody>
            <a:bodyPr lIns="91425" tIns="91425" rIns="91425" bIns="91425" anchor="ctr" anchorCtr="0">
              <a:noAutofit/>
            </a:bodyPr>
            <a:lstStyle/>
            <a:p>
              <a:pPr lvl="0" rtl="0">
                <a:spcBef>
                  <a:spcPts val="0"/>
                </a:spcBef>
                <a:buNone/>
              </a:pPr>
              <a:r>
                <a:rPr lang="es" sz="600"/>
                <a:t>http://lentes-contacto.com/2012/03/07/lentes-de-contacto-ciberneticas/</a:t>
              </a: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568350" y="292700"/>
            <a:ext cx="6805799" cy="1008899"/>
          </a:xfrm>
          <a:prstGeom prst="rect">
            <a:avLst/>
          </a:prstGeom>
          <a:noFill/>
          <a:ln>
            <a:noFill/>
          </a:ln>
        </p:spPr>
        <p:txBody>
          <a:bodyPr lIns="91425" tIns="91425" rIns="91425" bIns="91425" anchor="t" anchorCtr="0">
            <a:noAutofit/>
          </a:bodyPr>
          <a:lstStyle/>
          <a:p>
            <a:pPr algn="just" rtl="0">
              <a:spcBef>
                <a:spcPts val="0"/>
              </a:spcBef>
              <a:buNone/>
            </a:pPr>
            <a:r>
              <a:rPr lang="es" sz="1800"/>
              <a:t>En todas las células hay una estructura llamada citoesqueleto, cuya función es dar soporte a las células e intervenir en los procesos transporte y división celular.  </a:t>
            </a:r>
          </a:p>
        </p:txBody>
      </p:sp>
      <p:sp>
        <p:nvSpPr>
          <p:cNvPr id="96" name="Shape 96"/>
          <p:cNvSpPr txBox="1"/>
          <p:nvPr/>
        </p:nvSpPr>
        <p:spPr>
          <a:xfrm>
            <a:off x="2755987" y="4529400"/>
            <a:ext cx="3594900" cy="349499"/>
          </a:xfrm>
          <a:prstGeom prst="rect">
            <a:avLst/>
          </a:prstGeom>
          <a:noFill/>
          <a:ln>
            <a:noFill/>
          </a:ln>
        </p:spPr>
        <p:txBody>
          <a:bodyPr lIns="91425" tIns="91425" rIns="91425" bIns="91425" anchor="ctr" anchorCtr="0">
            <a:noAutofit/>
          </a:bodyPr>
          <a:lstStyle/>
          <a:p>
            <a:pPr lvl="0" rtl="0">
              <a:spcBef>
                <a:spcPts val="0"/>
              </a:spcBef>
              <a:buNone/>
            </a:pPr>
            <a:r>
              <a:rPr lang="es" sz="1000"/>
              <a:t>http://www.mundoeducacao.com/biologia/o-citoesqueleto.htm</a:t>
            </a:r>
          </a:p>
        </p:txBody>
      </p:sp>
      <p:pic>
        <p:nvPicPr>
          <p:cNvPr id="97" name="Shape 97"/>
          <p:cNvPicPr preferRelativeResize="0"/>
          <p:nvPr/>
        </p:nvPicPr>
        <p:blipFill>
          <a:blip r:embed="rId3">
            <a:alphaModFix/>
          </a:blip>
          <a:stretch>
            <a:fillRect/>
          </a:stretch>
        </p:blipFill>
        <p:spPr>
          <a:xfrm>
            <a:off x="2547125" y="1727750"/>
            <a:ext cx="4078025" cy="28016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601250" y="1992575"/>
            <a:ext cx="2874000" cy="1812900"/>
          </a:xfrm>
          <a:prstGeom prst="rect">
            <a:avLst/>
          </a:prstGeom>
          <a:noFill/>
          <a:ln>
            <a:noFill/>
          </a:ln>
        </p:spPr>
        <p:txBody>
          <a:bodyPr lIns="91425" tIns="91425" rIns="91425" bIns="91425" anchor="t" anchorCtr="0">
            <a:noAutofit/>
          </a:bodyPr>
          <a:lstStyle/>
          <a:p>
            <a:pPr lvl="0" algn="just" rtl="0">
              <a:spcBef>
                <a:spcPts val="0"/>
              </a:spcBef>
              <a:buNone/>
            </a:pPr>
            <a:r>
              <a:rPr lang="es" sz="1800"/>
              <a:t>Esta compuesto por filamentos de actina, nanofilamentos de proteínas llamados microtúbulos y otros filamentos intermedios..</a:t>
            </a:r>
          </a:p>
          <a:p>
            <a:pPr lvl="0" rtl="0">
              <a:spcBef>
                <a:spcPts val="0"/>
              </a:spcBef>
              <a:buNone/>
            </a:pPr>
            <a:r>
              <a:rPr lang="es" sz="1800"/>
              <a:t> </a:t>
            </a:r>
          </a:p>
        </p:txBody>
      </p:sp>
      <p:pic>
        <p:nvPicPr>
          <p:cNvPr id="103" name="Shape 103"/>
          <p:cNvPicPr preferRelativeResize="0"/>
          <p:nvPr/>
        </p:nvPicPr>
        <p:blipFill>
          <a:blip r:embed="rId3">
            <a:alphaModFix/>
          </a:blip>
          <a:stretch>
            <a:fillRect/>
          </a:stretch>
        </p:blipFill>
        <p:spPr>
          <a:xfrm>
            <a:off x="3569750" y="851800"/>
            <a:ext cx="4761625" cy="3838775"/>
          </a:xfrm>
          <a:prstGeom prst="rect">
            <a:avLst/>
          </a:prstGeom>
          <a:noFill/>
          <a:ln>
            <a:noFill/>
          </a:ln>
        </p:spPr>
      </p:pic>
      <p:sp>
        <p:nvSpPr>
          <p:cNvPr id="104" name="Shape 104"/>
          <p:cNvSpPr txBox="1"/>
          <p:nvPr/>
        </p:nvSpPr>
        <p:spPr>
          <a:xfrm>
            <a:off x="1270225" y="513675"/>
            <a:ext cx="2874000" cy="1284899"/>
          </a:xfrm>
          <a:prstGeom prst="rect">
            <a:avLst/>
          </a:prstGeom>
          <a:noFill/>
          <a:ln>
            <a:noFill/>
          </a:ln>
        </p:spPr>
        <p:txBody>
          <a:bodyPr lIns="91425" tIns="91425" rIns="91425" bIns="91425" anchor="t" anchorCtr="0">
            <a:noAutofit/>
          </a:bodyPr>
          <a:lstStyle/>
          <a:p>
            <a:pPr algn="just" rtl="0">
              <a:spcBef>
                <a:spcPts val="0"/>
              </a:spcBef>
              <a:buNone/>
            </a:pPr>
            <a:r>
              <a:rPr lang="es" sz="1600"/>
              <a:t>El citoesqueleto mantiene en su lugar  los organelos y controla los movimientos intracelulares.</a:t>
            </a:r>
          </a:p>
          <a:p>
            <a:pPr lvl="0" algn="just" rtl="0">
              <a:spcBef>
                <a:spcPts val="0"/>
              </a:spcBef>
              <a:buNone/>
            </a:pPr>
            <a:endParaRPr sz="1800"/>
          </a:p>
        </p:txBody>
      </p:sp>
      <p:sp>
        <p:nvSpPr>
          <p:cNvPr id="105" name="Shape 105"/>
          <p:cNvSpPr txBox="1"/>
          <p:nvPr/>
        </p:nvSpPr>
        <p:spPr>
          <a:xfrm>
            <a:off x="4380075" y="4690575"/>
            <a:ext cx="3646499" cy="369599"/>
          </a:xfrm>
          <a:prstGeom prst="rect">
            <a:avLst/>
          </a:prstGeom>
          <a:noFill/>
          <a:ln>
            <a:noFill/>
          </a:ln>
        </p:spPr>
        <p:txBody>
          <a:bodyPr lIns="91425" tIns="91425" rIns="91425" bIns="91425" anchor="ctr" anchorCtr="0">
            <a:noAutofit/>
          </a:bodyPr>
          <a:lstStyle/>
          <a:p>
            <a:pPr lvl="0" rtl="0">
              <a:spcBef>
                <a:spcPts val="0"/>
              </a:spcBef>
              <a:buNone/>
            </a:pPr>
            <a:r>
              <a:rPr lang="es" sz="1100"/>
              <a:t>http://bios10.blogspot.com/2010/10/citoesqueleto.html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04800" y="-22621"/>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s" sz="3600" b="1" i="0" u="none" strike="noStrike" cap="none" baseline="0">
                <a:solidFill>
                  <a:srgbClr val="000000"/>
                </a:solidFill>
                <a:latin typeface="Arial"/>
                <a:ea typeface="Arial"/>
                <a:cs typeface="Arial"/>
                <a:sym typeface="Arial"/>
              </a:rPr>
              <a:t>¿Qué es un microtúbulo?</a:t>
            </a:r>
          </a:p>
        </p:txBody>
      </p:sp>
      <p:sp>
        <p:nvSpPr>
          <p:cNvPr id="111" name="Shape 111"/>
          <p:cNvSpPr txBox="1">
            <a:spLocks noGrp="1"/>
          </p:cNvSpPr>
          <p:nvPr>
            <p:ph type="body" idx="1"/>
          </p:nvPr>
        </p:nvSpPr>
        <p:spPr>
          <a:xfrm>
            <a:off x="3935150" y="1049099"/>
            <a:ext cx="4017047" cy="1365327"/>
          </a:xfrm>
          <a:prstGeom prst="rect">
            <a:avLst/>
          </a:prstGeom>
          <a:noFill/>
          <a:ln>
            <a:noFill/>
          </a:ln>
        </p:spPr>
        <p:txBody>
          <a:bodyPr lIns="91425" tIns="91425" rIns="91425" bIns="91425"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es"/>
              <a:t>El citoesqueleto </a:t>
            </a:r>
            <a:r>
              <a:rPr lang="es" sz="1400" b="0" i="0" u="none" strike="noStrike" cap="none" baseline="0">
                <a:solidFill>
                  <a:srgbClr val="000000"/>
                </a:solidFill>
                <a:latin typeface="Arial"/>
                <a:ea typeface="Arial"/>
                <a:cs typeface="Arial"/>
                <a:sym typeface="Arial"/>
              </a:rPr>
              <a:t>ést</a:t>
            </a:r>
            <a:r>
              <a:rPr lang="es"/>
              <a:t>a</a:t>
            </a:r>
            <a:r>
              <a:rPr lang="es" sz="1400" b="0" i="0" u="none" strike="noStrike" cap="none" baseline="0">
                <a:solidFill>
                  <a:srgbClr val="000000"/>
                </a:solidFill>
                <a:latin typeface="Arial"/>
                <a:ea typeface="Arial"/>
                <a:cs typeface="Arial"/>
                <a:sym typeface="Arial"/>
              </a:rPr>
              <a:t>  compuesto de tres componentes protéicos: los microfilamentos, los filamentos intermedios y los </a:t>
            </a:r>
            <a:r>
              <a:rPr lang="es" sz="1400" b="0" i="1" u="none" strike="noStrike" cap="none" baseline="0">
                <a:solidFill>
                  <a:srgbClr val="000000"/>
                </a:solidFill>
                <a:latin typeface="Arial"/>
                <a:ea typeface="Arial"/>
                <a:cs typeface="Arial"/>
                <a:sym typeface="Arial"/>
              </a:rPr>
              <a:t>microtúbulosa. </a:t>
            </a:r>
            <a:r>
              <a:rPr lang="es" sz="1400" b="0" i="0" u="none" strike="noStrike" cap="none" baseline="0">
                <a:solidFill>
                  <a:srgbClr val="000000"/>
                </a:solidFill>
                <a:latin typeface="Arial"/>
                <a:ea typeface="Arial"/>
                <a:cs typeface="Arial"/>
                <a:sym typeface="Arial"/>
              </a:rPr>
              <a:t>Por facilidad los abreviamos </a:t>
            </a:r>
            <a:r>
              <a:rPr lang="es" sz="1400" b="1" i="0" u="none" strike="noStrike" cap="none" baseline="0">
                <a:solidFill>
                  <a:srgbClr val="000000"/>
                </a:solidFill>
                <a:latin typeface="Arial"/>
                <a:ea typeface="Arial"/>
                <a:cs typeface="Arial"/>
                <a:sym typeface="Arial"/>
              </a:rPr>
              <a:t>MT</a:t>
            </a:r>
            <a:r>
              <a:rPr lang="es" sz="1400" b="0" i="0" u="none" strike="noStrike" cap="none" baseline="0">
                <a:solidFill>
                  <a:srgbClr val="000000"/>
                </a:solidFill>
                <a:latin typeface="Arial"/>
                <a:ea typeface="Arial"/>
                <a:cs typeface="Arial"/>
                <a:sym typeface="Arial"/>
              </a:rPr>
              <a:t>.</a:t>
            </a:r>
          </a:p>
        </p:txBody>
      </p:sp>
      <p:grpSp>
        <p:nvGrpSpPr>
          <p:cNvPr id="112" name="Shape 112"/>
          <p:cNvGrpSpPr/>
          <p:nvPr/>
        </p:nvGrpSpPr>
        <p:grpSpPr>
          <a:xfrm>
            <a:off x="4031373" y="2613094"/>
            <a:ext cx="4684862" cy="2451025"/>
            <a:chOff x="193825" y="1692225"/>
            <a:chExt cx="4415099" cy="2241450"/>
          </a:xfrm>
        </p:grpSpPr>
        <p:pic>
          <p:nvPicPr>
            <p:cNvPr id="113" name="Shape 113"/>
            <p:cNvPicPr preferRelativeResize="0"/>
            <p:nvPr/>
          </p:nvPicPr>
          <p:blipFill rotWithShape="1">
            <a:blip r:embed="rId3">
              <a:alphaModFix/>
            </a:blip>
            <a:srcRect/>
            <a:stretch/>
          </p:blipFill>
          <p:spPr>
            <a:xfrm>
              <a:off x="270025" y="1692225"/>
              <a:ext cx="4143374" cy="1885950"/>
            </a:xfrm>
            <a:prstGeom prst="rect">
              <a:avLst/>
            </a:prstGeom>
            <a:noFill/>
            <a:ln>
              <a:noFill/>
            </a:ln>
          </p:spPr>
        </p:pic>
        <p:sp>
          <p:nvSpPr>
            <p:cNvPr id="114" name="Shape 114"/>
            <p:cNvSpPr txBox="1"/>
            <p:nvPr/>
          </p:nvSpPr>
          <p:spPr>
            <a:xfrm>
              <a:off x="193825" y="3501975"/>
              <a:ext cx="4415099" cy="4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Verdana"/>
                <a:buNone/>
              </a:pPr>
              <a:r>
                <a:rPr lang="es" sz="1100" b="0" i="0" u="none" strike="noStrike" cap="none" baseline="0">
                  <a:solidFill>
                    <a:schemeClr val="dk1"/>
                  </a:solidFill>
                  <a:latin typeface="Verdana"/>
                  <a:ea typeface="Verdana"/>
                  <a:cs typeface="Verdana"/>
                  <a:sym typeface="Verdana"/>
                </a:rPr>
                <a:t>Copyright © Pearson Education, Inc. or its affiliates. All Rights Reserved</a:t>
              </a:r>
            </a:p>
          </p:txBody>
        </p:sp>
      </p:grpSp>
      <p:pic>
        <p:nvPicPr>
          <p:cNvPr id="115" name="Shape 115"/>
          <p:cNvPicPr preferRelativeResize="0"/>
          <p:nvPr/>
        </p:nvPicPr>
        <p:blipFill rotWithShape="1">
          <a:blip r:embed="rId4">
            <a:alphaModFix/>
          </a:blip>
          <a:srcRect/>
          <a:stretch/>
        </p:blipFill>
        <p:spPr>
          <a:xfrm>
            <a:off x="355600" y="1125300"/>
            <a:ext cx="3397775" cy="2548324"/>
          </a:xfrm>
          <a:prstGeom prst="rect">
            <a:avLst/>
          </a:prstGeom>
          <a:noFill/>
          <a:ln>
            <a:noFill/>
          </a:ln>
        </p:spPr>
      </p:pic>
      <p:sp>
        <p:nvSpPr>
          <p:cNvPr id="116" name="Shape 116"/>
          <p:cNvSpPr txBox="1"/>
          <p:nvPr/>
        </p:nvSpPr>
        <p:spPr>
          <a:xfrm>
            <a:off x="355600" y="3735550"/>
            <a:ext cx="3451200" cy="206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s" sz="800" b="0" i="0" u="none" strike="noStrike" cap="none" baseline="0">
                <a:solidFill>
                  <a:srgbClr val="000000"/>
                </a:solidFill>
                <a:latin typeface="Arial"/>
                <a:ea typeface="Arial"/>
                <a:cs typeface="Arial"/>
                <a:sym typeface="Arial"/>
              </a:rPr>
              <a:t>http://www.4to40.com/science/print.asp?p=Microtubules_Function&amp;k=Cytoskeleton_of_Cell</a:t>
            </a:r>
          </a:p>
        </p:txBody>
      </p:sp>
      <p:cxnSp>
        <p:nvCxnSpPr>
          <p:cNvPr id="117" name="Shape 117"/>
          <p:cNvCxnSpPr/>
          <p:nvPr/>
        </p:nvCxnSpPr>
        <p:spPr>
          <a:xfrm rot="10800000">
            <a:off x="3304273" y="3026149"/>
            <a:ext cx="1080000" cy="1090798"/>
          </a:xfrm>
          <a:prstGeom prst="straightConnector1">
            <a:avLst/>
          </a:prstGeom>
          <a:noFill/>
          <a:ln w="38100" cap="flat">
            <a:solidFill>
              <a:srgbClr val="EB008B"/>
            </a:solidFill>
            <a:prstDash val="solid"/>
            <a:round/>
            <a:headEnd type="stealth" w="lg" len="lg"/>
            <a:tailEnd type="none" w="med" len="med"/>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307500" y="390098"/>
            <a:ext cx="7202909" cy="65487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s" sz="1800" b="0" i="0" u="none" strike="noStrike" cap="none" baseline="0">
                <a:solidFill>
                  <a:srgbClr val="000000"/>
                </a:solidFill>
                <a:latin typeface="Arial"/>
                <a:ea typeface="Arial"/>
                <a:cs typeface="Arial"/>
                <a:sym typeface="Arial"/>
              </a:rPr>
              <a:t>Por sus dimensiones, un MT constituye una estructura </a:t>
            </a:r>
            <a:r>
              <a:rPr lang="es" sz="1800" b="0" i="1" u="none" strike="noStrike" cap="none" baseline="0">
                <a:solidFill>
                  <a:srgbClr val="000000"/>
                </a:solidFill>
                <a:latin typeface="Arial"/>
                <a:ea typeface="Arial"/>
                <a:cs typeface="Arial"/>
                <a:sym typeface="Arial"/>
              </a:rPr>
              <a:t>nanométrica. </a:t>
            </a:r>
            <a:r>
              <a:rPr lang="es" sz="1800" b="0" i="0" u="none" strike="noStrike" cap="none" baseline="0">
                <a:solidFill>
                  <a:srgbClr val="000000"/>
                </a:solidFill>
                <a:latin typeface="Arial"/>
                <a:ea typeface="Arial"/>
                <a:cs typeface="Arial"/>
                <a:sym typeface="Arial"/>
              </a:rPr>
              <a:t>También se puede clasificar como un </a:t>
            </a:r>
            <a:r>
              <a:rPr lang="es" sz="1800" b="0" i="1" u="none" strike="noStrike" cap="none" baseline="0">
                <a:solidFill>
                  <a:srgbClr val="000000"/>
                </a:solidFill>
                <a:latin typeface="Arial"/>
                <a:ea typeface="Arial"/>
                <a:cs typeface="Arial"/>
                <a:sym typeface="Arial"/>
              </a:rPr>
              <a:t>biopolímero. </a:t>
            </a:r>
          </a:p>
        </p:txBody>
      </p:sp>
      <p:grpSp>
        <p:nvGrpSpPr>
          <p:cNvPr id="123" name="Shape 123"/>
          <p:cNvGrpSpPr/>
          <p:nvPr/>
        </p:nvGrpSpPr>
        <p:grpSpPr>
          <a:xfrm>
            <a:off x="5055325" y="2321773"/>
            <a:ext cx="3114600" cy="2573062"/>
            <a:chOff x="307500" y="2085200"/>
            <a:chExt cx="3000000" cy="2371048"/>
          </a:xfrm>
        </p:grpSpPr>
        <p:pic>
          <p:nvPicPr>
            <p:cNvPr id="124" name="Shape 124"/>
            <p:cNvPicPr preferRelativeResize="0"/>
            <p:nvPr/>
          </p:nvPicPr>
          <p:blipFill rotWithShape="1">
            <a:blip r:embed="rId3">
              <a:alphaModFix/>
            </a:blip>
            <a:srcRect/>
            <a:stretch/>
          </p:blipFill>
          <p:spPr>
            <a:xfrm>
              <a:off x="951725" y="2085200"/>
              <a:ext cx="2052024" cy="1938648"/>
            </a:xfrm>
            <a:prstGeom prst="rect">
              <a:avLst/>
            </a:prstGeom>
            <a:noFill/>
            <a:ln>
              <a:noFill/>
            </a:ln>
          </p:spPr>
        </p:pic>
        <p:sp>
          <p:nvSpPr>
            <p:cNvPr id="125" name="Shape 125"/>
            <p:cNvSpPr txBox="1"/>
            <p:nvPr/>
          </p:nvSpPr>
          <p:spPr>
            <a:xfrm>
              <a:off x="307500" y="4146050"/>
              <a:ext cx="3000000" cy="3101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s" sz="700" b="0" i="0" u="none" strike="noStrike" cap="none" baseline="0">
                  <a:solidFill>
                    <a:srgbClr val="000000"/>
                  </a:solidFill>
                  <a:latin typeface="Arial"/>
                  <a:ea typeface="Arial"/>
                  <a:cs typeface="Arial"/>
                  <a:sym typeface="Arial"/>
                </a:rPr>
                <a:t>https://www.uea.ac.uk/computing/computational-aspects-of-growth-and-development</a:t>
              </a:r>
            </a:p>
          </p:txBody>
        </p:sp>
      </p:grpSp>
      <p:grpSp>
        <p:nvGrpSpPr>
          <p:cNvPr id="126" name="Shape 126"/>
          <p:cNvGrpSpPr/>
          <p:nvPr/>
        </p:nvGrpSpPr>
        <p:grpSpPr>
          <a:xfrm>
            <a:off x="1288500" y="1415600"/>
            <a:ext cx="4733925" cy="1456798"/>
            <a:chOff x="3937850" y="2370900"/>
            <a:chExt cx="4733925" cy="1456798"/>
          </a:xfrm>
        </p:grpSpPr>
        <p:pic>
          <p:nvPicPr>
            <p:cNvPr id="127" name="Shape 127"/>
            <p:cNvPicPr preferRelativeResize="0"/>
            <p:nvPr/>
          </p:nvPicPr>
          <p:blipFill rotWithShape="1">
            <a:blip r:embed="rId4">
              <a:alphaModFix/>
            </a:blip>
            <a:srcRect/>
            <a:stretch/>
          </p:blipFill>
          <p:spPr>
            <a:xfrm>
              <a:off x="3937850" y="2370900"/>
              <a:ext cx="4733925" cy="1219199"/>
            </a:xfrm>
            <a:prstGeom prst="rect">
              <a:avLst/>
            </a:prstGeom>
            <a:noFill/>
            <a:ln>
              <a:noFill/>
            </a:ln>
          </p:spPr>
        </p:pic>
        <p:sp>
          <p:nvSpPr>
            <p:cNvPr id="128" name="Shape 128"/>
            <p:cNvSpPr txBox="1"/>
            <p:nvPr/>
          </p:nvSpPr>
          <p:spPr>
            <a:xfrm>
              <a:off x="5671775" y="3590100"/>
              <a:ext cx="3000000" cy="237598"/>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s" sz="800" b="0" i="0" u="none" strike="noStrike" cap="none" baseline="0">
                  <a:solidFill>
                    <a:srgbClr val="000000"/>
                  </a:solidFill>
                  <a:latin typeface="Arial"/>
                  <a:ea typeface="Arial"/>
                  <a:cs typeface="Arial"/>
                  <a:sym typeface="Arial"/>
                </a:rPr>
                <a:t>http://web.physics.ucsb.edu/~jennyr/research1.html</a:t>
              </a:r>
            </a:p>
          </p:txBody>
        </p:sp>
      </p:grpSp>
      <p:sp>
        <p:nvSpPr>
          <p:cNvPr id="129" name="Shape 129"/>
          <p:cNvSpPr txBox="1"/>
          <p:nvPr/>
        </p:nvSpPr>
        <p:spPr>
          <a:xfrm>
            <a:off x="610974" y="2746025"/>
            <a:ext cx="4546799" cy="2370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s" sz="1600" b="0" i="0" u="none" strike="noStrike" cap="none" baseline="0">
                <a:solidFill>
                  <a:schemeClr val="dk1"/>
                </a:solidFill>
                <a:latin typeface="Arial"/>
                <a:ea typeface="Arial"/>
                <a:cs typeface="Arial"/>
                <a:sym typeface="Arial"/>
              </a:rPr>
              <a:t>Posee un extremo plus (+) y un extremo minus (-), por donde ocurre el proceso de polimerización y despolimerización respectivamente. </a:t>
            </a:r>
          </a:p>
          <a:p>
            <a:pPr marL="0" marR="0" lvl="0" indent="0" algn="l" rtl="0">
              <a:lnSpc>
                <a:spcPct val="100000"/>
              </a:lnSpc>
              <a:spcBef>
                <a:spcPts val="0"/>
              </a:spcBef>
              <a:spcAft>
                <a:spcPts val="0"/>
              </a:spcAft>
              <a:buClr>
                <a:schemeClr val="dk1"/>
              </a:buClr>
              <a:buFont typeface="Arial"/>
              <a:buNone/>
            </a:pPr>
            <a:endParaRPr sz="160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s" sz="1600" b="0" i="0" u="none" strike="noStrike" cap="none" baseline="0">
                <a:solidFill>
                  <a:schemeClr val="dk1"/>
                </a:solidFill>
                <a:latin typeface="Arial"/>
                <a:ea typeface="Arial"/>
                <a:cs typeface="Arial"/>
                <a:sym typeface="Arial"/>
              </a:rPr>
              <a:t>El signo se refiere al tipo de carga eléctrica: aunque la carga neta en cada subcomponente es cero, cada parte está polarizada.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Shape 134"/>
          <p:cNvGrpSpPr/>
          <p:nvPr/>
        </p:nvGrpSpPr>
        <p:grpSpPr>
          <a:xfrm>
            <a:off x="2939192" y="866214"/>
            <a:ext cx="5472261" cy="4041981"/>
            <a:chOff x="2200325" y="605362"/>
            <a:chExt cx="6407800" cy="4412161"/>
          </a:xfrm>
        </p:grpSpPr>
        <p:pic>
          <p:nvPicPr>
            <p:cNvPr id="135" name="Shape 135"/>
            <p:cNvPicPr preferRelativeResize="0"/>
            <p:nvPr/>
          </p:nvPicPr>
          <p:blipFill rotWithShape="1">
            <a:blip r:embed="rId3">
              <a:alphaModFix/>
            </a:blip>
            <a:srcRect l="8684" t="9877" r="10454"/>
            <a:stretch/>
          </p:blipFill>
          <p:spPr>
            <a:xfrm>
              <a:off x="2200325" y="605362"/>
              <a:ext cx="6300898" cy="4255873"/>
            </a:xfrm>
            <a:prstGeom prst="rect">
              <a:avLst/>
            </a:prstGeom>
            <a:noFill/>
            <a:ln>
              <a:noFill/>
            </a:ln>
          </p:spPr>
        </p:pic>
        <p:sp>
          <p:nvSpPr>
            <p:cNvPr id="136" name="Shape 136"/>
            <p:cNvSpPr txBox="1"/>
            <p:nvPr/>
          </p:nvSpPr>
          <p:spPr>
            <a:xfrm>
              <a:off x="5608125" y="4779925"/>
              <a:ext cx="3000000" cy="2375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s" sz="800" b="0" i="0" u="none" strike="noStrike" cap="none" baseline="0">
                  <a:solidFill>
                    <a:srgbClr val="000000"/>
                  </a:solidFill>
                  <a:latin typeface="Arial"/>
                  <a:ea typeface="Arial"/>
                  <a:cs typeface="Arial"/>
                  <a:sym typeface="Arial"/>
                </a:rPr>
                <a:t>http://csls-text.c.u-tokyo.ac.jp/active/06_01.html</a:t>
              </a:r>
            </a:p>
          </p:txBody>
        </p:sp>
      </p:grpSp>
      <p:sp>
        <p:nvSpPr>
          <p:cNvPr id="137" name="Shape 137"/>
          <p:cNvSpPr txBox="1">
            <a:spLocks noGrp="1"/>
          </p:cNvSpPr>
          <p:nvPr>
            <p:ph type="body" idx="1"/>
          </p:nvPr>
        </p:nvSpPr>
        <p:spPr>
          <a:xfrm>
            <a:off x="174661" y="308224"/>
            <a:ext cx="3698696" cy="179797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s" sz="1800" dirty="0" smtClean="0"/>
              <a:t>Un MT e</a:t>
            </a:r>
            <a:r>
              <a:rPr lang="es" sz="1800" b="0" i="0" u="none" strike="noStrike" cap="none" baseline="0" dirty="0" smtClean="0">
                <a:solidFill>
                  <a:srgbClr val="000000"/>
                </a:solidFill>
                <a:latin typeface="Arial"/>
                <a:ea typeface="Arial"/>
                <a:cs typeface="Arial"/>
                <a:sym typeface="Arial"/>
              </a:rPr>
              <a:t>stá conformado </a:t>
            </a:r>
            <a:r>
              <a:rPr lang="es" sz="1800" b="0" i="0" u="none" strike="noStrike" cap="none" baseline="0" dirty="0">
                <a:solidFill>
                  <a:srgbClr val="000000"/>
                </a:solidFill>
                <a:latin typeface="Arial"/>
                <a:ea typeface="Arial"/>
                <a:cs typeface="Arial"/>
                <a:sym typeface="Arial"/>
              </a:rPr>
              <a:t>por dos </a:t>
            </a:r>
            <a:r>
              <a:rPr lang="es" sz="1800" b="0" i="0" u="none" strike="noStrike" cap="none" baseline="0" dirty="0" smtClean="0">
                <a:solidFill>
                  <a:srgbClr val="000000"/>
                </a:solidFill>
                <a:latin typeface="Arial"/>
                <a:ea typeface="Arial"/>
                <a:cs typeface="Arial"/>
                <a:sym typeface="Arial"/>
              </a:rPr>
              <a:t>proteínas</a:t>
            </a:r>
            <a:r>
              <a:rPr lang="es" sz="1800" dirty="0"/>
              <a:t>,</a:t>
            </a:r>
            <a:r>
              <a:rPr lang="es" sz="1800" b="0" i="0" u="none" strike="noStrike" cap="none" baseline="0" dirty="0" smtClean="0">
                <a:solidFill>
                  <a:srgbClr val="000000"/>
                </a:solidFill>
                <a:latin typeface="Arial"/>
                <a:ea typeface="Arial"/>
                <a:cs typeface="Arial"/>
                <a:sym typeface="Arial"/>
              </a:rPr>
              <a:t> </a:t>
            </a:r>
            <a:r>
              <a:rPr lang="es" sz="1800" b="0" i="0" u="none" strike="noStrike" cap="none" baseline="0" dirty="0" smtClean="0">
                <a:solidFill>
                  <a:schemeClr val="dk1"/>
                </a:solidFill>
                <a:latin typeface="Arial"/>
                <a:ea typeface="Arial"/>
                <a:cs typeface="Arial"/>
                <a:sym typeface="Arial"/>
              </a:rPr>
              <a:t>α </a:t>
            </a:r>
            <a:r>
              <a:rPr lang="es" sz="1800" b="0" i="0" u="none" strike="noStrike" cap="none" baseline="0" dirty="0">
                <a:solidFill>
                  <a:schemeClr val="dk1"/>
                </a:solidFill>
                <a:latin typeface="Arial"/>
                <a:ea typeface="Arial"/>
                <a:cs typeface="Arial"/>
                <a:sym typeface="Arial"/>
              </a:rPr>
              <a:t>y β </a:t>
            </a:r>
            <a:r>
              <a:rPr lang="es" sz="1800" b="0" i="0" u="none" strike="noStrike" cap="none" baseline="0" dirty="0" smtClean="0">
                <a:solidFill>
                  <a:schemeClr val="dk1"/>
                </a:solidFill>
                <a:latin typeface="Arial"/>
                <a:ea typeface="Arial"/>
                <a:cs typeface="Arial"/>
                <a:sym typeface="Arial"/>
              </a:rPr>
              <a:t>tubulina, las cuales se enlaza</a:t>
            </a:r>
            <a:r>
              <a:rPr lang="es" sz="1800" b="0" i="0" u="none" strike="noStrike" cap="none" dirty="0" smtClean="0">
                <a:solidFill>
                  <a:schemeClr val="dk1"/>
                </a:solidFill>
                <a:latin typeface="Arial"/>
                <a:ea typeface="Arial"/>
                <a:cs typeface="Arial"/>
                <a:sym typeface="Arial"/>
              </a:rPr>
              <a:t> simétricamente formando una estructura</a:t>
            </a:r>
          </a:p>
          <a:p>
            <a:pPr marL="0" marR="0" lvl="0" indent="0" algn="l" rtl="0">
              <a:lnSpc>
                <a:spcPct val="100000"/>
              </a:lnSpc>
              <a:spcBef>
                <a:spcPts val="0"/>
              </a:spcBef>
              <a:spcAft>
                <a:spcPts val="0"/>
              </a:spcAft>
              <a:buClr>
                <a:schemeClr val="lt1"/>
              </a:buClr>
              <a:buSzPct val="25000"/>
              <a:buFont typeface="Arial"/>
              <a:buNone/>
            </a:pPr>
            <a:r>
              <a:rPr lang="es" sz="1800" baseline="0" dirty="0" smtClean="0">
                <a:solidFill>
                  <a:schemeClr val="dk1"/>
                </a:solidFill>
              </a:rPr>
              <a:t>cristalina de forma helicoidal</a:t>
            </a:r>
          </a:p>
          <a:p>
            <a:pPr marL="0" marR="0" lvl="0" indent="0" algn="l" rtl="0">
              <a:lnSpc>
                <a:spcPct val="100000"/>
              </a:lnSpc>
              <a:spcBef>
                <a:spcPts val="0"/>
              </a:spcBef>
              <a:spcAft>
                <a:spcPts val="0"/>
              </a:spcAft>
              <a:buClr>
                <a:schemeClr val="lt1"/>
              </a:buClr>
              <a:buSzPct val="25000"/>
              <a:buFont typeface="Arial"/>
              <a:buNone/>
            </a:pPr>
            <a:r>
              <a:rPr lang="es" sz="1800" b="0" i="0" u="none" strike="noStrike" cap="none" dirty="0" smtClean="0">
                <a:solidFill>
                  <a:schemeClr val="dk1"/>
                </a:solidFill>
                <a:latin typeface="Arial"/>
                <a:ea typeface="Arial"/>
                <a:cs typeface="Arial"/>
                <a:sym typeface="Arial"/>
              </a:rPr>
              <a:t>con 13 unidades.</a:t>
            </a:r>
            <a:endParaRPr lang="es" sz="1800" b="0" i="0" u="none" strike="noStrike" cap="none" baseline="0" dirty="0">
              <a:solidFill>
                <a:schemeClr val="dk1"/>
              </a:solidFill>
              <a:latin typeface="Arial"/>
              <a:ea typeface="Arial"/>
              <a:cs typeface="Arial"/>
              <a:sym typeface="Arial"/>
            </a:endParaRPr>
          </a:p>
        </p:txBody>
      </p:sp>
      <p:sp>
        <p:nvSpPr>
          <p:cNvPr id="138" name="Shape 138"/>
          <p:cNvSpPr txBox="1"/>
          <p:nvPr/>
        </p:nvSpPr>
        <p:spPr>
          <a:xfrm>
            <a:off x="339650" y="2671275"/>
            <a:ext cx="3454199" cy="1385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 sz="1600" b="0" i="0" u="none" strike="noStrike" cap="none" baseline="0">
                <a:solidFill>
                  <a:srgbClr val="000000"/>
                </a:solidFill>
                <a:latin typeface="Arial"/>
                <a:ea typeface="Arial"/>
                <a:cs typeface="Arial"/>
                <a:sym typeface="Arial"/>
              </a:rPr>
              <a:t>La palabra dímero se refiere a los 2 componentes que lo integran. </a:t>
            </a:r>
          </a:p>
          <a:p>
            <a:pPr marL="0" marR="0" lvl="0" indent="0" algn="l" rtl="0">
              <a:lnSpc>
                <a:spcPct val="100000"/>
              </a:lnSpc>
              <a:spcBef>
                <a:spcPts val="0"/>
              </a:spcBef>
              <a:spcAft>
                <a:spcPts val="0"/>
              </a:spcAft>
              <a:buClr>
                <a:srgbClr val="000000"/>
              </a:buClr>
              <a:buFont typeface="Arial"/>
              <a:buNone/>
            </a:pPr>
            <a:endParaRPr sz="1600"/>
          </a:p>
          <a:p>
            <a:pPr marL="0" marR="0" lvl="0" indent="0" algn="l" rtl="0">
              <a:lnSpc>
                <a:spcPct val="100000"/>
              </a:lnSpc>
              <a:spcBef>
                <a:spcPts val="0"/>
              </a:spcBef>
              <a:spcAft>
                <a:spcPts val="0"/>
              </a:spcAft>
              <a:buClr>
                <a:srgbClr val="000000"/>
              </a:buClr>
              <a:buSzPct val="25000"/>
              <a:buFont typeface="Arial"/>
              <a:buNone/>
            </a:pPr>
            <a:r>
              <a:rPr lang="es" sz="1600" b="0" i="0" u="none" strike="noStrike" cap="none" baseline="0">
                <a:solidFill>
                  <a:srgbClr val="000000"/>
                </a:solidFill>
                <a:latin typeface="Arial"/>
                <a:ea typeface="Arial"/>
                <a:cs typeface="Arial"/>
                <a:sym typeface="Arial"/>
              </a:rPr>
              <a:t>Las siglas GTP y GDP se refieren respectivamente a guanina tri-fosfato y guanina difosfato, </a:t>
            </a:r>
          </a:p>
          <a:p>
            <a:pPr marL="0" marR="0" lvl="0" indent="0" algn="l" rtl="0">
              <a:lnSpc>
                <a:spcPct val="100000"/>
              </a:lnSpc>
              <a:spcBef>
                <a:spcPts val="0"/>
              </a:spcBef>
              <a:spcAft>
                <a:spcPts val="0"/>
              </a:spcAft>
              <a:buClr>
                <a:srgbClr val="000000"/>
              </a:buClr>
              <a:buSzPct val="25000"/>
              <a:buFont typeface="Arial"/>
              <a:buNone/>
            </a:pPr>
            <a:r>
              <a:rPr lang="es" sz="1600" b="0" i="0" u="none" strike="noStrike" cap="none" baseline="0">
                <a:solidFill>
                  <a:srgbClr val="000000"/>
                </a:solidFill>
                <a:latin typeface="Arial"/>
                <a:ea typeface="Arial"/>
                <a:cs typeface="Arial"/>
                <a:sym typeface="Arial"/>
              </a:rPr>
              <a:t>similar al ATP que se vuelve ADP.</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187250" y="310100"/>
            <a:ext cx="7755299" cy="1614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s" sz="1800" b="0" i="0" u="none" strike="noStrike" cap="none" baseline="0">
                <a:solidFill>
                  <a:srgbClr val="000000"/>
                </a:solidFill>
                <a:latin typeface="Arial"/>
                <a:ea typeface="Arial"/>
                <a:cs typeface="Arial"/>
                <a:sym typeface="Arial"/>
              </a:rPr>
              <a:t>La construcción de un microtúbulo, está dada básicamente por las siguientes fases: dimerización de la tubulina, formación de oligómeros, generación de protofilamentos, agrupación de protofilamentos en forma de hoja, cierre del microtúbulo y elongación.</a:t>
            </a:r>
          </a:p>
        </p:txBody>
      </p:sp>
      <p:grpSp>
        <p:nvGrpSpPr>
          <p:cNvPr id="144" name="Shape 144"/>
          <p:cNvGrpSpPr/>
          <p:nvPr/>
        </p:nvGrpSpPr>
        <p:grpSpPr>
          <a:xfrm>
            <a:off x="674712" y="1787175"/>
            <a:ext cx="8131375" cy="3234375"/>
            <a:chOff x="394750" y="1264525"/>
            <a:chExt cx="8131375" cy="3234375"/>
          </a:xfrm>
        </p:grpSpPr>
        <p:pic>
          <p:nvPicPr>
            <p:cNvPr id="145" name="Shape 145"/>
            <p:cNvPicPr preferRelativeResize="0"/>
            <p:nvPr/>
          </p:nvPicPr>
          <p:blipFill rotWithShape="1">
            <a:blip r:embed="rId3">
              <a:alphaModFix/>
            </a:blip>
            <a:srcRect/>
            <a:stretch/>
          </p:blipFill>
          <p:spPr>
            <a:xfrm>
              <a:off x="394750" y="1264525"/>
              <a:ext cx="7734299" cy="2847975"/>
            </a:xfrm>
            <a:prstGeom prst="rect">
              <a:avLst/>
            </a:prstGeom>
            <a:noFill/>
            <a:ln>
              <a:noFill/>
            </a:ln>
          </p:spPr>
        </p:pic>
        <p:sp>
          <p:nvSpPr>
            <p:cNvPr id="146" name="Shape 146"/>
            <p:cNvSpPr txBox="1"/>
            <p:nvPr/>
          </p:nvSpPr>
          <p:spPr>
            <a:xfrm>
              <a:off x="546725" y="4039000"/>
              <a:ext cx="7979400" cy="459900"/>
            </a:xfrm>
            <a:prstGeom prst="rect">
              <a:avLst/>
            </a:prstGeom>
            <a:noFill/>
            <a:ln>
              <a:noFill/>
            </a:ln>
          </p:spPr>
          <p:txBody>
            <a:bodyPr lIns="91425" tIns="91425" rIns="91425" bIns="91425" anchor="ctr" anchorCtr="0">
              <a:noAutofit/>
            </a:bodyPr>
            <a:lstStyle/>
            <a:p>
              <a:pPr marL="0" marR="342900" lvl="0" indent="0" algn="r" rtl="0">
                <a:lnSpc>
                  <a:spcPct val="140000"/>
                </a:lnSpc>
                <a:spcBef>
                  <a:spcPts val="0"/>
                </a:spcBef>
                <a:spcAft>
                  <a:spcPts val="0"/>
                </a:spcAft>
                <a:buClr>
                  <a:schemeClr val="dk1"/>
                </a:buClr>
                <a:buSzPct val="25000"/>
                <a:buFont typeface="Arial"/>
                <a:buNone/>
              </a:pPr>
              <a:r>
                <a:rPr lang="es" sz="800" b="0" i="0" u="none" strike="noStrike" cap="none" baseline="0">
                  <a:solidFill>
                    <a:schemeClr val="dk1"/>
                  </a:solidFill>
                  <a:latin typeface="Arial"/>
                  <a:ea typeface="Arial"/>
                  <a:cs typeface="Arial"/>
                  <a:sym typeface="Arial"/>
                </a:rPr>
                <a:t>Francesco Pampaloni, Ernst-Ludwig Florin. </a:t>
              </a:r>
              <a:r>
                <a:rPr lang="es" sz="800" b="0" i="0" u="none" strike="noStrike" cap="none" baseline="0">
                  <a:solidFill>
                    <a:srgbClr val="000000"/>
                  </a:solidFill>
                  <a:latin typeface="Arial"/>
                  <a:ea typeface="Arial"/>
                  <a:cs typeface="Arial"/>
                  <a:sym typeface="Arial"/>
                </a:rPr>
                <a:t>Trends in Biotechnology, Volume 26, Issue 6, June 2008, Pages 302-310</a:t>
              </a:r>
            </a:p>
          </p:txBody>
        </p:sp>
      </p:grpSp>
    </p:spTree>
  </p:cSld>
  <p:clrMapOvr>
    <a:masterClrMapping/>
  </p:clrMapOvr>
  <p:transitio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1119</Words>
  <Application>Microsoft Office PowerPoint</Application>
  <PresentationFormat>Presentación en pantalla (16:9)</PresentationFormat>
  <Paragraphs>87</Paragraphs>
  <Slides>17</Slides>
  <Notes>16</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steps</vt:lpstr>
      <vt:lpstr>Diapositiva 0</vt:lpstr>
      <vt:lpstr>MICROTÚBULOS:  NANOESTRUCTURAS MULTIFUNCIONALES  (Material de apoyo al docente)</vt:lpstr>
      <vt:lpstr>En el interior de las células hay multitud de estructuras nanométricas, algunas de ellas poco conocidas, al menos en su funcionalidad.   Se abren así, en el nanomundo, varios campos de gran actividad en el futuro, con enorme potencial científico y tecnológico.   Los más cercanos al tema, la bionanotecnología y la nanobiotecnología; aunque relacionados, dos campos diferentes. </vt:lpstr>
      <vt:lpstr>Diapositiva 3</vt:lpstr>
      <vt:lpstr>Diapositiva 4</vt:lpstr>
      <vt:lpstr>¿Qué es un microtúbulo?</vt:lpstr>
      <vt:lpstr>Diapositiva 6</vt:lpstr>
      <vt:lpstr>Diapositiva 7</vt:lpstr>
      <vt:lpstr>Diapositiva 8</vt:lpstr>
      <vt:lpstr>Diapositiva 9</vt:lpstr>
      <vt:lpstr>Diapositiva 10</vt:lpstr>
      <vt:lpstr>El cerebro humano tiene cerca de 100 mil millones de neuronas.</vt:lpstr>
      <vt:lpstr>¿Qué papel desempeñan los microtúbulos en el cerebro?</vt:lpstr>
      <vt:lpstr>Diapositiva 13</vt:lpstr>
      <vt:lpstr>Diapositiva 14</vt:lpstr>
      <vt:lpstr>Diapositiva 15</vt:lpstr>
      <vt:lpstr>Las transparencias anteriores no son más que una motivación para que las nuevas generaciones se interesen por un tema que hasta ahora empieza a explorarse. Esa es también la razón de ser de la práctica que las acompaña:  un reto para el futuro.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MICROTÚBULOS:  NANOESTRUCTURAS MULTIFUNCIONALES  (Material de apoyo al docente)</dc:title>
  <dc:creator>Jairo</dc:creator>
  <cp:lastModifiedBy> </cp:lastModifiedBy>
  <cp:revision>6</cp:revision>
  <dcterms:modified xsi:type="dcterms:W3CDTF">2014-10-10T16:58:56Z</dcterms:modified>
</cp:coreProperties>
</file>